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grandir" pitchFamily="2" charset="0"/>
      <p:regular r:id="rId16"/>
    </p:embeddedFont>
    <p:embeddedFont>
      <p:font typeface="Agrandir Bold" pitchFamily="2" charset="0"/>
      <p:regular r:id="rId17"/>
    </p:embeddedFont>
    <p:embeddedFont>
      <p:font typeface="Agrandir Bold Italics" pitchFamily="2" charset="0"/>
      <p:regular r:id="rId18"/>
    </p:embeddedFont>
    <p:embeddedFont>
      <p:font typeface="Canva Sans Bold" panose="020B0803030501040103" pitchFamily="34" charset="0"/>
      <p:regular r:id="rId19"/>
    </p:embeddedFont>
    <p:embeddedFont>
      <p:font typeface="Chunk Five" pitchFamily="2" charset="0"/>
      <p:regular r:id="rId20"/>
    </p:embeddedFont>
    <p:embeddedFont>
      <p:font typeface="DM Serif Display" pitchFamily="2" charset="0"/>
      <p:regular r:id="rId21"/>
    </p:embeddedFont>
    <p:embeddedFont>
      <p:font typeface="Gladiola" pitchFamily="2" charset="0"/>
      <p:regular r:id="rId22"/>
    </p:embeddedFont>
    <p:embeddedFont>
      <p:font typeface="Playpen Sans" pitchFamily="2" charset="0"/>
      <p:regular r:id="rId23"/>
    </p:embeddedFont>
    <p:embeddedFont>
      <p:font typeface="Times New Roman" panose="02020603050405020304" pitchFamily="18"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3.fntdata" /><Relationship Id="rId26" Type="http://schemas.openxmlformats.org/officeDocument/2006/relationships/viewProps" Target="viewProps.xml" /><Relationship Id="rId3" Type="http://schemas.openxmlformats.org/officeDocument/2006/relationships/slide" Target="slides/slide2.xml" /><Relationship Id="rId21" Type="http://schemas.openxmlformats.org/officeDocument/2006/relationships/font" Target="fonts/font6.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2.fntdata" /><Relationship Id="rId25"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font" Target="fonts/font1.fntdata" /><Relationship Id="rId20" Type="http://schemas.openxmlformats.org/officeDocument/2006/relationships/font" Target="fonts/font5.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9.fntdata"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8.fntdata" /><Relationship Id="rId28"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font" Target="fonts/font4.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7.fntdata" /><Relationship Id="rId27" Type="http://schemas.openxmlformats.org/officeDocument/2006/relationships/theme" Target="theme/theme1.xml" /></Relationships>
</file>

<file path=ppt/charts/_rels/chart1.xml.rels><?xml version="1.0" encoding="UTF-8" standalone="yes"?>
<Relationships xmlns="http://schemas.openxmlformats.org/package/2006/relationships"><Relationship Id="rId3" Type="http://schemas.openxmlformats.org/officeDocument/2006/relationships/oleObject" Target="EMPOLYEE%20DATA01.xlsx" TargetMode="External"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[EMPOLYEE DATA01.xlsx]Empolyee data analysis!PivotTable2</c:name>
    <c:fmtId val="-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HIGH LEVEL PERFORMANCE ANASIS </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'Empolyee data analysis'!$B$26:$B$27</c:f>
              <c:strCache>
                <c:ptCount val="1"/>
                <c:pt idx="0">
                  <c:v>HIGH</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'Empolyee data analysis'!$A$28:$A$38</c:f>
              <c:strCache>
                <c:ptCount val="10"/>
                <c:pt idx="0">
                  <c:v>BPC</c:v>
                </c:pt>
                <c:pt idx="1">
                  <c:v>CCDR</c:v>
                </c:pt>
                <c:pt idx="2">
                  <c:v>EW</c:v>
                </c:pt>
                <c:pt idx="3">
                  <c:v>MSC</c:v>
                </c:pt>
                <c:pt idx="4">
                  <c:v>NEL</c:v>
                </c:pt>
                <c:pt idx="5">
                  <c:v>PL</c:v>
                </c:pt>
                <c:pt idx="6">
                  <c:v>PYZ</c:v>
                </c:pt>
                <c:pt idx="7">
                  <c:v>SVG</c:v>
                </c:pt>
                <c:pt idx="8">
                  <c:v>TNS</c:v>
                </c:pt>
                <c:pt idx="9">
                  <c:v>WBL</c:v>
                </c:pt>
              </c:strCache>
            </c:strRef>
          </c:cat>
          <c:val>
            <c:numRef>
              <c:f>'Empolyee data analysis'!$B$28:$B$38</c:f>
              <c:numCache>
                <c:formatCode>General</c:formatCode>
                <c:ptCount val="10"/>
                <c:pt idx="0">
                  <c:v>16</c:v>
                </c:pt>
                <c:pt idx="1">
                  <c:v>18</c:v>
                </c:pt>
                <c:pt idx="2">
                  <c:v>21</c:v>
                </c:pt>
                <c:pt idx="3">
                  <c:v>17</c:v>
                </c:pt>
                <c:pt idx="4">
                  <c:v>21</c:v>
                </c:pt>
                <c:pt idx="5">
                  <c:v>29</c:v>
                </c:pt>
                <c:pt idx="6">
                  <c:v>26</c:v>
                </c:pt>
                <c:pt idx="7">
                  <c:v>26</c:v>
                </c:pt>
                <c:pt idx="8">
                  <c:v>21</c:v>
                </c:pt>
                <c:pt idx="9">
                  <c:v>25</c:v>
                </c:pt>
              </c:numCache>
            </c:numRef>
          </c:val>
          <c:extLst>
            <c:ext xmlns:c16="http://schemas.microsoft.com/office/drawing/2014/chart" uri="{C3380CC4-5D6E-409C-BE32-E72D297353CC}">
              <c16:uniqueId val="{00000000-7370-484A-B74D-4229F7B6BC47}"/>
            </c:ext>
          </c:extLst>
        </c:ser>
        <c:dLbls>
          <c:dLblPos val="inEnd"/>
          <c:showLegendKey val="0"/>
          <c:showVal val="0"/>
          <c:showCatName val="0"/>
          <c:showSerName val="0"/>
          <c:showPercent val="1"/>
          <c:showBubbleSize val="0"/>
          <c:showLeaderLines val="1"/>
        </c:dLbls>
      </c:pie3D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 /><Relationship Id="rId2" Type="http://schemas.openxmlformats.org/officeDocument/2006/relationships/image" Target="../media/image1.gif"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3" Type="http://schemas.openxmlformats.org/officeDocument/2006/relationships/image" Target="../media/image22.svg" /><Relationship Id="rId2" Type="http://schemas.openxmlformats.org/officeDocument/2006/relationships/image" Target="../media/image21.png" /><Relationship Id="rId1" Type="http://schemas.openxmlformats.org/officeDocument/2006/relationships/slideLayout" Target="../slideLayouts/slideLayout7.xml" /><Relationship Id="rId4" Type="http://schemas.openxmlformats.org/officeDocument/2006/relationships/image" Target="../media/image10.gif" /></Relationships>
</file>

<file path=ppt/slides/_rels/slide11.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3" Type="http://schemas.openxmlformats.org/officeDocument/2006/relationships/image" Target="../media/image25.gif" /><Relationship Id="rId2" Type="http://schemas.openxmlformats.org/officeDocument/2006/relationships/image" Target="../media/image24.gif" /><Relationship Id="rId1" Type="http://schemas.openxmlformats.org/officeDocument/2006/relationships/slideLayout" Target="../slideLayouts/slideLayout7.xml" /><Relationship Id="rId4" Type="http://schemas.openxmlformats.org/officeDocument/2006/relationships/chart" Target="../charts/chart1.xml" /></Relationships>
</file>

<file path=ppt/slides/_rels/slide13.xml.rels><?xml version="1.0" encoding="UTF-8" standalone="yes"?>
<Relationships xmlns="http://schemas.openxmlformats.org/package/2006/relationships"><Relationship Id="rId3" Type="http://schemas.openxmlformats.org/officeDocument/2006/relationships/image" Target="../media/image27.gif" /><Relationship Id="rId2" Type="http://schemas.openxmlformats.org/officeDocument/2006/relationships/image" Target="../media/image26.jpeg" /><Relationship Id="rId1" Type="http://schemas.openxmlformats.org/officeDocument/2006/relationships/slideLayout" Target="../slideLayouts/slideLayout7.xml" /><Relationship Id="rId5" Type="http://schemas.openxmlformats.org/officeDocument/2006/relationships/image" Target="../media/image29.svg" /><Relationship Id="rId4" Type="http://schemas.openxmlformats.org/officeDocument/2006/relationships/image" Target="../media/image28.png" /></Relationships>
</file>

<file path=ppt/slides/_rels/slide14.xml.rels><?xml version="1.0" encoding="UTF-8" standalone="yes"?>
<Relationships xmlns="http://schemas.openxmlformats.org/package/2006/relationships"><Relationship Id="rId3" Type="http://schemas.openxmlformats.org/officeDocument/2006/relationships/image" Target="../media/image1.gif" /><Relationship Id="rId2" Type="http://schemas.openxmlformats.org/officeDocument/2006/relationships/image" Target="../media/image3.gif" /><Relationship Id="rId1" Type="http://schemas.openxmlformats.org/officeDocument/2006/relationships/slideLayout" Target="../slideLayouts/slideLayout7.xml" /><Relationship Id="rId5" Type="http://schemas.openxmlformats.org/officeDocument/2006/relationships/image" Target="../media/image4.gif" /><Relationship Id="rId4" Type="http://schemas.openxmlformats.org/officeDocument/2006/relationships/image" Target="../media/image18.gif" /></Relationships>
</file>

<file path=ppt/slides/_rels/slide2.xml.rels><?xml version="1.0" encoding="UTF-8" standalone="yes"?>
<Relationships xmlns="http://schemas.openxmlformats.org/package/2006/relationships"><Relationship Id="rId3" Type="http://schemas.openxmlformats.org/officeDocument/2006/relationships/image" Target="../media/image4.gif" /><Relationship Id="rId2" Type="http://schemas.openxmlformats.org/officeDocument/2006/relationships/image" Target="../media/image3.gif" /><Relationship Id="rId1" Type="http://schemas.openxmlformats.org/officeDocument/2006/relationships/slideLayout" Target="../slideLayouts/slideLayout7.xml" /><Relationship Id="rId5" Type="http://schemas.openxmlformats.org/officeDocument/2006/relationships/image" Target="../media/image6.svg" /><Relationship Id="rId4"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8.gif" /><Relationship Id="rId2" Type="http://schemas.openxmlformats.org/officeDocument/2006/relationships/image" Target="../media/image7.gif"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9.gif" /><Relationship Id="rId2" Type="http://schemas.openxmlformats.org/officeDocument/2006/relationships/image" Target="../media/image2.gif"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11.png" /><Relationship Id="rId7" Type="http://schemas.openxmlformats.org/officeDocument/2006/relationships/image" Target="../media/image15.png" /><Relationship Id="rId2" Type="http://schemas.openxmlformats.org/officeDocument/2006/relationships/image" Target="../media/image10.gif" /><Relationship Id="rId1" Type="http://schemas.openxmlformats.org/officeDocument/2006/relationships/slideLayout" Target="../slideLayouts/slideLayout7.xml" /><Relationship Id="rId6" Type="http://schemas.openxmlformats.org/officeDocument/2006/relationships/image" Target="../media/image14.png" /><Relationship Id="rId5" Type="http://schemas.openxmlformats.org/officeDocument/2006/relationships/image" Target="../media/image13.svg" /><Relationship Id="rId4" Type="http://schemas.openxmlformats.org/officeDocument/2006/relationships/image" Target="../media/image12.png" /></Relationships>
</file>

<file path=ppt/slides/_rels/slide7.xml.rels><?xml version="1.0" encoding="UTF-8" standalone="yes"?>
<Relationships xmlns="http://schemas.openxmlformats.org/package/2006/relationships"><Relationship Id="rId3" Type="http://schemas.openxmlformats.org/officeDocument/2006/relationships/image" Target="../media/image17.gif" /><Relationship Id="rId2" Type="http://schemas.openxmlformats.org/officeDocument/2006/relationships/image" Target="../media/image16.gif" /><Relationship Id="rId1" Type="http://schemas.openxmlformats.org/officeDocument/2006/relationships/slideLayout" Target="../slideLayouts/slideLayout7.xml" /><Relationship Id="rId4" Type="http://schemas.openxmlformats.org/officeDocument/2006/relationships/image" Target="../media/image4.gif" /></Relationships>
</file>

<file path=ppt/slides/_rels/slide8.xml.rels><?xml version="1.0" encoding="UTF-8" standalone="yes"?>
<Relationships xmlns="http://schemas.openxmlformats.org/package/2006/relationships"><Relationship Id="rId3" Type="http://schemas.openxmlformats.org/officeDocument/2006/relationships/image" Target="../media/image18.gif" /><Relationship Id="rId2" Type="http://schemas.openxmlformats.org/officeDocument/2006/relationships/image" Target="../media/image9.gif"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20.svg" /><Relationship Id="rId2" Type="http://schemas.openxmlformats.org/officeDocument/2006/relationships/image" Target="../media/image19.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800000">
            <a:off x="6333452" y="-1797179"/>
            <a:ext cx="15735219" cy="13881357"/>
          </a:xfrm>
          <a:prstGeom prst="rect">
            <a:avLst/>
          </a:prstGeom>
        </p:spPr>
      </p:pic>
      <p:pic>
        <p:nvPicPr>
          <p:cNvPr id="3" name="Picture 3"/>
          <p:cNvPicPr>
            <a:picLocks noChangeAspect="1"/>
          </p:cNvPicPr>
          <p:nvPr/>
        </p:nvPicPr>
        <p:blipFill>
          <a:blip r:embed="rId3"/>
          <a:srcRect/>
          <a:stretch>
            <a:fillRect/>
          </a:stretch>
        </p:blipFill>
        <p:spPr>
          <a:xfrm rot="-7199120">
            <a:off x="-2896988" y="-1002021"/>
            <a:ext cx="5793977" cy="5895448"/>
          </a:xfrm>
          <a:prstGeom prst="rect">
            <a:avLst/>
          </a:prstGeom>
        </p:spPr>
      </p:pic>
      <p:sp>
        <p:nvSpPr>
          <p:cNvPr id="4" name="TextBox 4"/>
          <p:cNvSpPr txBox="1"/>
          <p:nvPr/>
        </p:nvSpPr>
        <p:spPr>
          <a:xfrm>
            <a:off x="2354108" y="3816950"/>
            <a:ext cx="5381247" cy="968375"/>
          </a:xfrm>
          <a:prstGeom prst="rect">
            <a:avLst/>
          </a:prstGeom>
        </p:spPr>
        <p:txBody>
          <a:bodyPr lIns="0" tIns="0" rIns="0" bIns="0" rtlCol="0" anchor="t">
            <a:spAutoFit/>
          </a:bodyPr>
          <a:lstStyle/>
          <a:p>
            <a:pPr algn="ctr">
              <a:lnSpc>
                <a:spcPts val="7000"/>
              </a:lnSpc>
            </a:pPr>
            <a:r>
              <a:rPr lang="en-US" sz="4999">
                <a:solidFill>
                  <a:srgbClr val="000000"/>
                </a:solidFill>
                <a:latin typeface="Canva Sans Bold"/>
                <a:ea typeface="Canva Sans Bold"/>
                <a:cs typeface="Canva Sans Bold"/>
                <a:sym typeface="Canva Sans Bold"/>
              </a:rPr>
              <a:t>STUDENT NAME :</a:t>
            </a:r>
          </a:p>
        </p:txBody>
      </p:sp>
      <p:sp>
        <p:nvSpPr>
          <p:cNvPr id="5" name="TextBox 5"/>
          <p:cNvSpPr txBox="1"/>
          <p:nvPr/>
        </p:nvSpPr>
        <p:spPr>
          <a:xfrm>
            <a:off x="2448006" y="4959773"/>
            <a:ext cx="5287349" cy="968375"/>
          </a:xfrm>
          <a:prstGeom prst="rect">
            <a:avLst/>
          </a:prstGeom>
        </p:spPr>
        <p:txBody>
          <a:bodyPr lIns="0" tIns="0" rIns="0" bIns="0" rtlCol="0" anchor="t">
            <a:spAutoFit/>
          </a:bodyPr>
          <a:lstStyle/>
          <a:p>
            <a:pPr algn="ctr">
              <a:lnSpc>
                <a:spcPts val="7000"/>
              </a:lnSpc>
            </a:pPr>
            <a:r>
              <a:rPr lang="en-US" sz="4999">
                <a:solidFill>
                  <a:srgbClr val="000000"/>
                </a:solidFill>
                <a:latin typeface="Canva Sans Bold"/>
                <a:ea typeface="Canva Sans Bold"/>
                <a:cs typeface="Canva Sans Bold"/>
                <a:sym typeface="Canva Sans Bold"/>
              </a:rPr>
              <a:t>REGISTER NO      :</a:t>
            </a:r>
          </a:p>
        </p:txBody>
      </p:sp>
      <p:sp>
        <p:nvSpPr>
          <p:cNvPr id="6" name="TextBox 6"/>
          <p:cNvSpPr txBox="1"/>
          <p:nvPr/>
        </p:nvSpPr>
        <p:spPr>
          <a:xfrm>
            <a:off x="2448006" y="6134523"/>
            <a:ext cx="5301583" cy="968375"/>
          </a:xfrm>
          <a:prstGeom prst="rect">
            <a:avLst/>
          </a:prstGeom>
        </p:spPr>
        <p:txBody>
          <a:bodyPr lIns="0" tIns="0" rIns="0" bIns="0" rtlCol="0" anchor="t">
            <a:spAutoFit/>
          </a:bodyPr>
          <a:lstStyle/>
          <a:p>
            <a:pPr algn="ctr">
              <a:lnSpc>
                <a:spcPts val="7000"/>
              </a:lnSpc>
            </a:pPr>
            <a:r>
              <a:rPr lang="en-US" sz="4999">
                <a:solidFill>
                  <a:srgbClr val="000000"/>
                </a:solidFill>
                <a:latin typeface="Canva Sans Bold"/>
                <a:ea typeface="Canva Sans Bold"/>
                <a:cs typeface="Canva Sans Bold"/>
                <a:sym typeface="Canva Sans Bold"/>
              </a:rPr>
              <a:t>DEPARTMENT     :</a:t>
            </a:r>
          </a:p>
        </p:txBody>
      </p:sp>
      <p:sp>
        <p:nvSpPr>
          <p:cNvPr id="7" name="TextBox 7"/>
          <p:cNvSpPr txBox="1"/>
          <p:nvPr/>
        </p:nvSpPr>
        <p:spPr>
          <a:xfrm>
            <a:off x="2552781" y="7309273"/>
            <a:ext cx="5196808" cy="968375"/>
          </a:xfrm>
          <a:prstGeom prst="rect">
            <a:avLst/>
          </a:prstGeom>
        </p:spPr>
        <p:txBody>
          <a:bodyPr lIns="0" tIns="0" rIns="0" bIns="0" rtlCol="0" anchor="t">
            <a:spAutoFit/>
          </a:bodyPr>
          <a:lstStyle/>
          <a:p>
            <a:pPr algn="ctr">
              <a:lnSpc>
                <a:spcPts val="7000"/>
              </a:lnSpc>
            </a:pPr>
            <a:r>
              <a:rPr lang="en-US" sz="4999">
                <a:solidFill>
                  <a:srgbClr val="000000"/>
                </a:solidFill>
                <a:latin typeface="Canva Sans Bold"/>
                <a:ea typeface="Canva Sans Bold"/>
                <a:cs typeface="Canva Sans Bold"/>
                <a:sym typeface="Canva Sans Bold"/>
              </a:rPr>
              <a:t>COLLEGE              :</a:t>
            </a:r>
          </a:p>
        </p:txBody>
      </p:sp>
      <p:sp>
        <p:nvSpPr>
          <p:cNvPr id="8" name="TextBox 8"/>
          <p:cNvSpPr txBox="1"/>
          <p:nvPr/>
        </p:nvSpPr>
        <p:spPr>
          <a:xfrm>
            <a:off x="8416038" y="3855050"/>
            <a:ext cx="4228505" cy="897255"/>
          </a:xfrm>
          <a:prstGeom prst="rect">
            <a:avLst/>
          </a:prstGeom>
        </p:spPr>
        <p:txBody>
          <a:bodyPr lIns="0" tIns="0" rIns="0" bIns="0" rtlCol="0" anchor="t">
            <a:spAutoFit/>
          </a:bodyPr>
          <a:lstStyle/>
          <a:p>
            <a:pPr algn="ctr">
              <a:lnSpc>
                <a:spcPts val="6719"/>
              </a:lnSpc>
            </a:pPr>
            <a:r>
              <a:rPr lang="en-US" sz="4800">
                <a:solidFill>
                  <a:srgbClr val="BC2F4A"/>
                </a:solidFill>
                <a:latin typeface="Canva Sans Bold"/>
                <a:ea typeface="Canva Sans Bold"/>
                <a:cs typeface="Canva Sans Bold"/>
                <a:sym typeface="Canva Sans Bold"/>
              </a:rPr>
              <a:t>N.K.ANUSUYA</a:t>
            </a:r>
          </a:p>
        </p:txBody>
      </p:sp>
      <p:sp>
        <p:nvSpPr>
          <p:cNvPr id="9" name="TextBox 9"/>
          <p:cNvSpPr txBox="1"/>
          <p:nvPr/>
        </p:nvSpPr>
        <p:spPr>
          <a:xfrm>
            <a:off x="8460145" y="5047403"/>
            <a:ext cx="4541369" cy="880745"/>
          </a:xfrm>
          <a:prstGeom prst="rect">
            <a:avLst/>
          </a:prstGeom>
        </p:spPr>
        <p:txBody>
          <a:bodyPr lIns="0" tIns="0" rIns="0" bIns="0" rtlCol="0" anchor="t">
            <a:spAutoFit/>
          </a:bodyPr>
          <a:lstStyle/>
          <a:p>
            <a:pPr algn="ctr">
              <a:lnSpc>
                <a:spcPts val="6580"/>
              </a:lnSpc>
            </a:pPr>
            <a:r>
              <a:rPr lang="en-US" sz="4700">
                <a:solidFill>
                  <a:srgbClr val="BC2F4A"/>
                </a:solidFill>
                <a:latin typeface="Canva Sans Bold"/>
                <a:ea typeface="Canva Sans Bold"/>
                <a:cs typeface="Canva Sans Bold"/>
                <a:sym typeface="Canva Sans Bold"/>
              </a:rPr>
              <a:t>2213371036103</a:t>
            </a:r>
          </a:p>
        </p:txBody>
      </p:sp>
      <p:sp>
        <p:nvSpPr>
          <p:cNvPr id="10" name="TextBox 10"/>
          <p:cNvSpPr txBox="1"/>
          <p:nvPr/>
        </p:nvSpPr>
        <p:spPr>
          <a:xfrm>
            <a:off x="8398253" y="6205643"/>
            <a:ext cx="5495925" cy="897255"/>
          </a:xfrm>
          <a:prstGeom prst="rect">
            <a:avLst/>
          </a:prstGeom>
        </p:spPr>
        <p:txBody>
          <a:bodyPr lIns="0" tIns="0" rIns="0" bIns="0" rtlCol="0" anchor="t">
            <a:spAutoFit/>
          </a:bodyPr>
          <a:lstStyle/>
          <a:p>
            <a:pPr algn="ctr">
              <a:lnSpc>
                <a:spcPts val="6719"/>
              </a:lnSpc>
            </a:pPr>
            <a:r>
              <a:rPr lang="en-US" sz="4800">
                <a:solidFill>
                  <a:srgbClr val="BC2F4A"/>
                </a:solidFill>
                <a:latin typeface="Canva Sans Bold"/>
                <a:ea typeface="Canva Sans Bold"/>
                <a:cs typeface="Canva Sans Bold"/>
                <a:sym typeface="Canva Sans Bold"/>
              </a:rPr>
              <a:t>B.COM (GENERAL)</a:t>
            </a:r>
          </a:p>
        </p:txBody>
      </p:sp>
      <p:sp>
        <p:nvSpPr>
          <p:cNvPr id="11" name="TextBox 11"/>
          <p:cNvSpPr txBox="1"/>
          <p:nvPr/>
        </p:nvSpPr>
        <p:spPr>
          <a:xfrm rot="66687">
            <a:off x="8003419" y="7494251"/>
            <a:ext cx="9197356" cy="880745"/>
          </a:xfrm>
          <a:prstGeom prst="rect">
            <a:avLst/>
          </a:prstGeom>
        </p:spPr>
        <p:txBody>
          <a:bodyPr lIns="0" tIns="0" rIns="0" bIns="0" rtlCol="0" anchor="t">
            <a:spAutoFit/>
          </a:bodyPr>
          <a:lstStyle/>
          <a:p>
            <a:pPr algn="ctr">
              <a:lnSpc>
                <a:spcPts val="6580"/>
              </a:lnSpc>
            </a:pPr>
            <a:r>
              <a:rPr lang="en-US" sz="4700">
                <a:solidFill>
                  <a:srgbClr val="BC2F4A"/>
                </a:solidFill>
                <a:latin typeface="Canva Sans Bold"/>
                <a:ea typeface="Canva Sans Bold"/>
                <a:cs typeface="Canva Sans Bold"/>
                <a:sym typeface="Canva Sans Bold"/>
              </a:rPr>
              <a:t>QUAID- E-MILLATH COLLEGE </a:t>
            </a:r>
          </a:p>
        </p:txBody>
      </p:sp>
      <p:sp>
        <p:nvSpPr>
          <p:cNvPr id="12" name="TextBox 12"/>
          <p:cNvSpPr txBox="1"/>
          <p:nvPr/>
        </p:nvSpPr>
        <p:spPr>
          <a:xfrm>
            <a:off x="1914646" y="492823"/>
            <a:ext cx="14458707" cy="2620010"/>
          </a:xfrm>
          <a:prstGeom prst="rect">
            <a:avLst/>
          </a:prstGeom>
        </p:spPr>
        <p:txBody>
          <a:bodyPr lIns="0" tIns="0" rIns="0" bIns="0" rtlCol="0" anchor="t">
            <a:spAutoFit/>
          </a:bodyPr>
          <a:lstStyle/>
          <a:p>
            <a:pPr algn="ctr">
              <a:lnSpc>
                <a:spcPts val="9940"/>
              </a:lnSpc>
            </a:pPr>
            <a:r>
              <a:rPr lang="en-US" sz="7100">
                <a:solidFill>
                  <a:srgbClr val="1F2C9C"/>
                </a:solidFill>
                <a:latin typeface="DM Serif Display"/>
                <a:ea typeface="DM Serif Display"/>
                <a:cs typeface="DM Serif Display"/>
                <a:sym typeface="DM Serif Display"/>
              </a:rPr>
              <a:t>EMPLOYEE DATA ANALYSIS USING EXCEL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rot="-2932469">
            <a:off x="-2458732" y="-2682360"/>
            <a:ext cx="14388035" cy="16061643"/>
          </a:xfrm>
          <a:prstGeom prst="rect">
            <a:avLst/>
          </a:prstGeom>
        </p:spPr>
      </p:pic>
      <p:sp>
        <p:nvSpPr>
          <p:cNvPr id="4" name="TextBox 4"/>
          <p:cNvSpPr txBox="1"/>
          <p:nvPr/>
        </p:nvSpPr>
        <p:spPr>
          <a:xfrm>
            <a:off x="5600882" y="-11747"/>
            <a:ext cx="6255544" cy="1737994"/>
          </a:xfrm>
          <a:prstGeom prst="rect">
            <a:avLst/>
          </a:prstGeom>
        </p:spPr>
        <p:txBody>
          <a:bodyPr lIns="0" tIns="0" rIns="0" bIns="0" rtlCol="0" anchor="t">
            <a:spAutoFit/>
          </a:bodyPr>
          <a:lstStyle/>
          <a:p>
            <a:pPr algn="ctr">
              <a:lnSpc>
                <a:spcPts val="12880"/>
              </a:lnSpc>
            </a:pPr>
            <a:r>
              <a:rPr lang="en-US" sz="9200">
                <a:solidFill>
                  <a:srgbClr val="1F2C9C"/>
                </a:solidFill>
                <a:latin typeface="DM Serif Display"/>
                <a:ea typeface="DM Serif Display"/>
                <a:cs typeface="DM Serif Display"/>
                <a:sym typeface="DM Serif Display"/>
              </a:rPr>
              <a:t>MODELLING</a:t>
            </a:r>
          </a:p>
        </p:txBody>
      </p:sp>
      <p:sp>
        <p:nvSpPr>
          <p:cNvPr id="5" name="TextBox 5"/>
          <p:cNvSpPr txBox="1"/>
          <p:nvPr/>
        </p:nvSpPr>
        <p:spPr>
          <a:xfrm>
            <a:off x="608936" y="1916150"/>
            <a:ext cx="6517233" cy="696595"/>
          </a:xfrm>
          <a:prstGeom prst="rect">
            <a:avLst/>
          </a:prstGeom>
        </p:spPr>
        <p:txBody>
          <a:bodyPr lIns="0" tIns="0" rIns="0" bIns="0" rtlCol="0" anchor="t">
            <a:spAutoFit/>
          </a:bodyPr>
          <a:lstStyle/>
          <a:p>
            <a:pPr marL="845698" lvl="2" indent="-281899" algn="l">
              <a:lnSpc>
                <a:spcPts val="5179"/>
              </a:lnSpc>
              <a:buFont typeface="Arial"/>
              <a:buChar char="⚬"/>
            </a:pPr>
            <a:r>
              <a:rPr lang="en-US" sz="3699" u="sng">
                <a:solidFill>
                  <a:srgbClr val="901863"/>
                </a:solidFill>
                <a:latin typeface="Canva Sans Bold"/>
                <a:ea typeface="Canva Sans Bold"/>
                <a:cs typeface="Canva Sans Bold"/>
                <a:sym typeface="Canva Sans Bold"/>
              </a:rPr>
              <a:t>DATA COLLECTION :  </a:t>
            </a:r>
          </a:p>
        </p:txBody>
      </p:sp>
      <p:sp>
        <p:nvSpPr>
          <p:cNvPr id="6" name="TextBox 6"/>
          <p:cNvSpPr txBox="1"/>
          <p:nvPr/>
        </p:nvSpPr>
        <p:spPr>
          <a:xfrm>
            <a:off x="1454491" y="2526068"/>
            <a:ext cx="12356793" cy="1093470"/>
          </a:xfrm>
          <a:prstGeom prst="rect">
            <a:avLst/>
          </a:prstGeom>
        </p:spPr>
        <p:txBody>
          <a:bodyPr lIns="0" tIns="0" rIns="0" bIns="0" rtlCol="0" anchor="t">
            <a:spAutoFit/>
          </a:bodyPr>
          <a:lstStyle/>
          <a:p>
            <a:pPr algn="ctr">
              <a:lnSpc>
                <a:spcPts val="3779"/>
              </a:lnSpc>
            </a:pPr>
            <a:r>
              <a:rPr lang="en-US" sz="2700">
                <a:solidFill>
                  <a:srgbClr val="000000"/>
                </a:solidFill>
                <a:latin typeface="Chunk Five"/>
                <a:ea typeface="Chunk Five"/>
                <a:cs typeface="Chunk Five"/>
                <a:sym typeface="Chunk Five"/>
              </a:rPr>
              <a:t>Downloaded the employee data performance from EDUNET DASHBOARD </a:t>
            </a:r>
          </a:p>
          <a:p>
            <a:pPr algn="ctr">
              <a:lnSpc>
                <a:spcPts val="3779"/>
              </a:lnSpc>
            </a:pPr>
            <a:endParaRPr lang="en-US" sz="2700">
              <a:solidFill>
                <a:srgbClr val="000000"/>
              </a:solidFill>
              <a:latin typeface="Chunk Five"/>
              <a:ea typeface="Chunk Five"/>
              <a:cs typeface="Chunk Five"/>
              <a:sym typeface="Chunk Five"/>
            </a:endParaRPr>
          </a:p>
        </p:txBody>
      </p:sp>
      <p:sp>
        <p:nvSpPr>
          <p:cNvPr id="7" name="TextBox 7"/>
          <p:cNvSpPr txBox="1"/>
          <p:nvPr/>
        </p:nvSpPr>
        <p:spPr>
          <a:xfrm>
            <a:off x="608936" y="3125012"/>
            <a:ext cx="6517233" cy="696595"/>
          </a:xfrm>
          <a:prstGeom prst="rect">
            <a:avLst/>
          </a:prstGeom>
        </p:spPr>
        <p:txBody>
          <a:bodyPr lIns="0" tIns="0" rIns="0" bIns="0" rtlCol="0" anchor="t">
            <a:spAutoFit/>
          </a:bodyPr>
          <a:lstStyle/>
          <a:p>
            <a:pPr marL="845698" lvl="2" indent="-281899" algn="l">
              <a:lnSpc>
                <a:spcPts val="5179"/>
              </a:lnSpc>
              <a:buFont typeface="Arial"/>
              <a:buChar char="⚬"/>
            </a:pPr>
            <a:r>
              <a:rPr lang="en-US" sz="3699" u="sng">
                <a:solidFill>
                  <a:srgbClr val="901863"/>
                </a:solidFill>
                <a:latin typeface="Canva Sans Bold"/>
                <a:ea typeface="Canva Sans Bold"/>
                <a:cs typeface="Canva Sans Bold"/>
                <a:sym typeface="Canva Sans Bold"/>
              </a:rPr>
              <a:t>FEATURES COLLECTION: </a:t>
            </a:r>
          </a:p>
        </p:txBody>
      </p:sp>
      <p:sp>
        <p:nvSpPr>
          <p:cNvPr id="8" name="TextBox 8"/>
          <p:cNvSpPr txBox="1"/>
          <p:nvPr/>
        </p:nvSpPr>
        <p:spPr>
          <a:xfrm>
            <a:off x="1151381" y="3714788"/>
            <a:ext cx="11333559" cy="669290"/>
          </a:xfrm>
          <a:prstGeom prst="rect">
            <a:avLst/>
          </a:prstGeom>
        </p:spPr>
        <p:txBody>
          <a:bodyPr lIns="0" tIns="0" rIns="0" bIns="0" rtlCol="0" anchor="t">
            <a:spAutoFit/>
          </a:bodyPr>
          <a:lstStyle/>
          <a:p>
            <a:pPr algn="ctr">
              <a:lnSpc>
                <a:spcPts val="4059"/>
              </a:lnSpc>
            </a:pPr>
            <a:r>
              <a:rPr lang="en-US" sz="2900">
                <a:solidFill>
                  <a:srgbClr val="000000"/>
                </a:solidFill>
                <a:latin typeface="Chunk Five"/>
                <a:ea typeface="Chunk Five"/>
                <a:cs typeface="Chunk Five"/>
                <a:sym typeface="Chunk Five"/>
              </a:rPr>
              <a:t>Identify the each and every features and collected from kaggle </a:t>
            </a:r>
          </a:p>
        </p:txBody>
      </p:sp>
      <p:sp>
        <p:nvSpPr>
          <p:cNvPr id="9" name="TextBox 9"/>
          <p:cNvSpPr txBox="1"/>
          <p:nvPr/>
        </p:nvSpPr>
        <p:spPr>
          <a:xfrm>
            <a:off x="608936" y="4336453"/>
            <a:ext cx="6517233" cy="696595"/>
          </a:xfrm>
          <a:prstGeom prst="rect">
            <a:avLst/>
          </a:prstGeom>
        </p:spPr>
        <p:txBody>
          <a:bodyPr lIns="0" tIns="0" rIns="0" bIns="0" rtlCol="0" anchor="t">
            <a:spAutoFit/>
          </a:bodyPr>
          <a:lstStyle/>
          <a:p>
            <a:pPr marL="845698" lvl="2" indent="-281899" algn="l">
              <a:lnSpc>
                <a:spcPts val="5179"/>
              </a:lnSpc>
              <a:buFont typeface="Arial"/>
              <a:buChar char="⚬"/>
            </a:pPr>
            <a:r>
              <a:rPr lang="en-US" sz="3699" u="sng">
                <a:solidFill>
                  <a:srgbClr val="901863"/>
                </a:solidFill>
                <a:latin typeface="Canva Sans Bold"/>
                <a:ea typeface="Canva Sans Bold"/>
                <a:cs typeface="Canva Sans Bold"/>
                <a:sym typeface="Canva Sans Bold"/>
              </a:rPr>
              <a:t>DATA CLEANING  : </a:t>
            </a:r>
          </a:p>
        </p:txBody>
      </p:sp>
      <p:sp>
        <p:nvSpPr>
          <p:cNvPr id="10" name="TextBox 10"/>
          <p:cNvSpPr txBox="1"/>
          <p:nvPr/>
        </p:nvSpPr>
        <p:spPr>
          <a:xfrm>
            <a:off x="2386161" y="4975898"/>
            <a:ext cx="9480017" cy="669290"/>
          </a:xfrm>
          <a:prstGeom prst="rect">
            <a:avLst/>
          </a:prstGeom>
        </p:spPr>
        <p:txBody>
          <a:bodyPr lIns="0" tIns="0" rIns="0" bIns="0" rtlCol="0" anchor="t">
            <a:spAutoFit/>
          </a:bodyPr>
          <a:lstStyle/>
          <a:p>
            <a:pPr algn="ctr">
              <a:lnSpc>
                <a:spcPts val="4059"/>
              </a:lnSpc>
            </a:pPr>
            <a:r>
              <a:rPr lang="en-US" sz="2900">
                <a:solidFill>
                  <a:srgbClr val="000000"/>
                </a:solidFill>
                <a:latin typeface="Chunk Five"/>
                <a:ea typeface="Chunk Five"/>
                <a:cs typeface="Chunk Five"/>
                <a:sym typeface="Chunk Five"/>
              </a:rPr>
              <a:t> Identified the missing values.</a:t>
            </a:r>
          </a:p>
        </p:txBody>
      </p:sp>
      <p:sp>
        <p:nvSpPr>
          <p:cNvPr id="11" name="TextBox 11"/>
          <p:cNvSpPr txBox="1"/>
          <p:nvPr/>
        </p:nvSpPr>
        <p:spPr>
          <a:xfrm>
            <a:off x="2078152" y="5378488"/>
            <a:ext cx="9480017" cy="669290"/>
          </a:xfrm>
          <a:prstGeom prst="rect">
            <a:avLst/>
          </a:prstGeom>
        </p:spPr>
        <p:txBody>
          <a:bodyPr lIns="0" tIns="0" rIns="0" bIns="0" rtlCol="0" anchor="t">
            <a:spAutoFit/>
          </a:bodyPr>
          <a:lstStyle/>
          <a:p>
            <a:pPr algn="ctr">
              <a:lnSpc>
                <a:spcPts val="4059"/>
              </a:lnSpc>
            </a:pPr>
            <a:r>
              <a:rPr lang="en-US" sz="2900">
                <a:solidFill>
                  <a:srgbClr val="000000"/>
                </a:solidFill>
                <a:latin typeface="Chunk Five"/>
                <a:ea typeface="Chunk Five"/>
                <a:cs typeface="Chunk Five"/>
                <a:sym typeface="Chunk Five"/>
              </a:rPr>
              <a:t>Filtering and sorting the missing values</a:t>
            </a:r>
          </a:p>
        </p:txBody>
      </p:sp>
      <p:sp>
        <p:nvSpPr>
          <p:cNvPr id="12" name="TextBox 12"/>
          <p:cNvSpPr txBox="1"/>
          <p:nvPr/>
        </p:nvSpPr>
        <p:spPr>
          <a:xfrm>
            <a:off x="608936" y="6562128"/>
            <a:ext cx="6517233" cy="696595"/>
          </a:xfrm>
          <a:prstGeom prst="rect">
            <a:avLst/>
          </a:prstGeom>
        </p:spPr>
        <p:txBody>
          <a:bodyPr lIns="0" tIns="0" rIns="0" bIns="0" rtlCol="0" anchor="t">
            <a:spAutoFit/>
          </a:bodyPr>
          <a:lstStyle/>
          <a:p>
            <a:pPr marL="845698" lvl="2" indent="-281899" algn="l">
              <a:lnSpc>
                <a:spcPts val="5179"/>
              </a:lnSpc>
              <a:buFont typeface="Arial"/>
              <a:buChar char="⚬"/>
            </a:pPr>
            <a:r>
              <a:rPr lang="en-US" sz="3699" u="sng">
                <a:solidFill>
                  <a:srgbClr val="901863"/>
                </a:solidFill>
                <a:latin typeface="Canva Sans Bold"/>
                <a:ea typeface="Canva Sans Bold"/>
                <a:cs typeface="Canva Sans Bold"/>
                <a:sym typeface="Canva Sans Bold"/>
              </a:rPr>
              <a:t>SUMMARY : </a:t>
            </a:r>
          </a:p>
        </p:txBody>
      </p:sp>
      <p:sp>
        <p:nvSpPr>
          <p:cNvPr id="13" name="TextBox 13"/>
          <p:cNvSpPr txBox="1"/>
          <p:nvPr/>
        </p:nvSpPr>
        <p:spPr>
          <a:xfrm>
            <a:off x="3132801" y="7077748"/>
            <a:ext cx="7986736" cy="669290"/>
          </a:xfrm>
          <a:prstGeom prst="rect">
            <a:avLst/>
          </a:prstGeom>
        </p:spPr>
        <p:txBody>
          <a:bodyPr lIns="0" tIns="0" rIns="0" bIns="0" rtlCol="0" anchor="t">
            <a:spAutoFit/>
          </a:bodyPr>
          <a:lstStyle/>
          <a:p>
            <a:pPr algn="ctr">
              <a:lnSpc>
                <a:spcPts val="4059"/>
              </a:lnSpc>
            </a:pPr>
            <a:r>
              <a:rPr lang="en-US" sz="2900">
                <a:solidFill>
                  <a:srgbClr val="000000"/>
                </a:solidFill>
                <a:latin typeface="Chunk Five"/>
                <a:ea typeface="Chunk Five"/>
                <a:cs typeface="Chunk Five"/>
                <a:sym typeface="Chunk Five"/>
              </a:rPr>
              <a:t>Create the Pivot table on the base of data </a:t>
            </a:r>
          </a:p>
        </p:txBody>
      </p:sp>
      <p:sp>
        <p:nvSpPr>
          <p:cNvPr id="14" name="TextBox 14"/>
          <p:cNvSpPr txBox="1"/>
          <p:nvPr/>
        </p:nvSpPr>
        <p:spPr>
          <a:xfrm>
            <a:off x="2824792" y="7689888"/>
            <a:ext cx="7986736" cy="669290"/>
          </a:xfrm>
          <a:prstGeom prst="rect">
            <a:avLst/>
          </a:prstGeom>
        </p:spPr>
        <p:txBody>
          <a:bodyPr lIns="0" tIns="0" rIns="0" bIns="0" rtlCol="0" anchor="t">
            <a:spAutoFit/>
          </a:bodyPr>
          <a:lstStyle/>
          <a:p>
            <a:pPr algn="ctr">
              <a:lnSpc>
                <a:spcPts val="4059"/>
              </a:lnSpc>
            </a:pPr>
            <a:r>
              <a:rPr lang="en-US" sz="2900">
                <a:solidFill>
                  <a:srgbClr val="000000"/>
                </a:solidFill>
                <a:latin typeface="Chunk Five"/>
                <a:ea typeface="Chunk Five"/>
                <a:cs typeface="Chunk Five"/>
                <a:sym typeface="Chunk Five"/>
              </a:rPr>
              <a:t>Creating the Pie Chart for the pivot table </a:t>
            </a:r>
          </a:p>
        </p:txBody>
      </p:sp>
      <p:sp>
        <p:nvSpPr>
          <p:cNvPr id="15" name="TextBox 15"/>
          <p:cNvSpPr txBox="1"/>
          <p:nvPr/>
        </p:nvSpPr>
        <p:spPr>
          <a:xfrm>
            <a:off x="608936" y="8311553"/>
            <a:ext cx="6517233" cy="696595"/>
          </a:xfrm>
          <a:prstGeom prst="rect">
            <a:avLst/>
          </a:prstGeom>
        </p:spPr>
        <p:txBody>
          <a:bodyPr lIns="0" tIns="0" rIns="0" bIns="0" rtlCol="0" anchor="t">
            <a:spAutoFit/>
          </a:bodyPr>
          <a:lstStyle/>
          <a:p>
            <a:pPr marL="845698" lvl="2" indent="-281899" algn="l">
              <a:lnSpc>
                <a:spcPts val="5179"/>
              </a:lnSpc>
              <a:buFont typeface="Arial"/>
              <a:buChar char="⚬"/>
            </a:pPr>
            <a:r>
              <a:rPr lang="en-US" sz="3699" u="sng">
                <a:solidFill>
                  <a:srgbClr val="901863"/>
                </a:solidFill>
                <a:latin typeface="Canva Sans Bold"/>
                <a:ea typeface="Canva Sans Bold"/>
                <a:cs typeface="Canva Sans Bold"/>
                <a:sym typeface="Canva Sans Bold"/>
              </a:rPr>
              <a:t>VISUALIZATION :</a:t>
            </a:r>
          </a:p>
        </p:txBody>
      </p:sp>
      <p:sp>
        <p:nvSpPr>
          <p:cNvPr id="16" name="TextBox 16"/>
          <p:cNvSpPr txBox="1"/>
          <p:nvPr/>
        </p:nvSpPr>
        <p:spPr>
          <a:xfrm>
            <a:off x="2205723" y="8970048"/>
            <a:ext cx="6790318" cy="669290"/>
          </a:xfrm>
          <a:prstGeom prst="rect">
            <a:avLst/>
          </a:prstGeom>
        </p:spPr>
        <p:txBody>
          <a:bodyPr lIns="0" tIns="0" rIns="0" bIns="0" rtlCol="0" anchor="t">
            <a:spAutoFit/>
          </a:bodyPr>
          <a:lstStyle/>
          <a:p>
            <a:pPr algn="ctr">
              <a:lnSpc>
                <a:spcPts val="4059"/>
              </a:lnSpc>
            </a:pPr>
            <a:r>
              <a:rPr lang="en-US" sz="2900">
                <a:solidFill>
                  <a:srgbClr val="000000"/>
                </a:solidFill>
                <a:latin typeface="Chunk Five"/>
                <a:ea typeface="Chunk Five"/>
                <a:cs typeface="Chunk Five"/>
                <a:sym typeface="Chunk Five"/>
              </a:rPr>
              <a:t>Finally visualising the Graph &amp; Excel </a:t>
            </a:r>
          </a:p>
        </p:txBody>
      </p:sp>
      <p:sp>
        <p:nvSpPr>
          <p:cNvPr id="17" name="TextBox 17"/>
          <p:cNvSpPr txBox="1"/>
          <p:nvPr/>
        </p:nvSpPr>
        <p:spPr>
          <a:xfrm>
            <a:off x="2205723" y="5922683"/>
            <a:ext cx="15387015" cy="669290"/>
          </a:xfrm>
          <a:prstGeom prst="rect">
            <a:avLst/>
          </a:prstGeom>
        </p:spPr>
        <p:txBody>
          <a:bodyPr lIns="0" tIns="0" rIns="0" bIns="0" rtlCol="0" anchor="t">
            <a:spAutoFit/>
          </a:bodyPr>
          <a:lstStyle/>
          <a:p>
            <a:pPr algn="ctr">
              <a:lnSpc>
                <a:spcPts val="4059"/>
              </a:lnSpc>
            </a:pPr>
            <a:r>
              <a:rPr lang="en-US" sz="2900">
                <a:solidFill>
                  <a:srgbClr val="000000"/>
                </a:solidFill>
                <a:latin typeface="Chunk Five"/>
                <a:ea typeface="Chunk Five"/>
                <a:cs typeface="Chunk Five"/>
                <a:sym typeface="Chunk Five"/>
              </a:rPr>
              <a:t>Highlighting the need  Columns and that term  only take for creating the pivot table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sp>
        <p:nvSpPr>
          <p:cNvPr id="2" name="TextBox 2"/>
          <p:cNvSpPr txBox="1"/>
          <p:nvPr/>
        </p:nvSpPr>
        <p:spPr>
          <a:xfrm>
            <a:off x="5595731" y="-361950"/>
            <a:ext cx="6193574" cy="1839596"/>
          </a:xfrm>
          <a:prstGeom prst="rect">
            <a:avLst/>
          </a:prstGeom>
        </p:spPr>
        <p:txBody>
          <a:bodyPr lIns="0" tIns="0" rIns="0" bIns="0" rtlCol="0" anchor="t">
            <a:spAutoFit/>
          </a:bodyPr>
          <a:lstStyle/>
          <a:p>
            <a:pPr algn="ctr">
              <a:lnSpc>
                <a:spcPts val="13579"/>
              </a:lnSpc>
            </a:pPr>
            <a:r>
              <a:rPr lang="en-US" sz="9699">
                <a:solidFill>
                  <a:srgbClr val="1F2C9C"/>
                </a:solidFill>
                <a:latin typeface="DM Serif Display"/>
                <a:ea typeface="DM Serif Display"/>
                <a:cs typeface="DM Serif Display"/>
                <a:sym typeface="DM Serif Display"/>
              </a:rPr>
              <a:t>RESULTS</a:t>
            </a:r>
          </a:p>
        </p:txBody>
      </p:sp>
      <p:pic>
        <p:nvPicPr>
          <p:cNvPr id="3" name="Picture 3"/>
          <p:cNvPicPr>
            <a:picLocks noChangeAspect="1"/>
          </p:cNvPicPr>
          <p:nvPr/>
        </p:nvPicPr>
        <p:blipFill>
          <a:blip r:embed="rId2"/>
          <a:stretch>
            <a:fillRect/>
          </a:stretch>
        </p:blipFill>
        <p:spPr>
          <a:xfrm>
            <a:off x="2578848" y="1221554"/>
            <a:ext cx="11915858" cy="8844024"/>
          </a:xfrm>
          <a:prstGeom prst="rect">
            <a:avLst/>
          </a:prstGeom>
        </p:spPr>
      </p:pic>
      <p:sp>
        <p:nvSpPr>
          <p:cNvPr id="4" name="TextBox 4"/>
          <p:cNvSpPr txBox="1"/>
          <p:nvPr/>
        </p:nvSpPr>
        <p:spPr>
          <a:xfrm>
            <a:off x="14075598" y="6905475"/>
            <a:ext cx="1497860" cy="887068"/>
          </a:xfrm>
          <a:prstGeom prst="rect">
            <a:avLst/>
          </a:prstGeom>
        </p:spPr>
        <p:txBody>
          <a:bodyPr lIns="0" tIns="0" rIns="0" bIns="0" rtlCol="0" anchor="t">
            <a:spAutoFit/>
          </a:bodyPr>
          <a:lstStyle/>
          <a:p>
            <a:pPr algn="ctr">
              <a:lnSpc>
                <a:spcPts val="7279"/>
              </a:lnSpc>
              <a:spcBef>
                <a:spcPct val="0"/>
              </a:spcBef>
            </a:pPr>
            <a:r>
              <a:rPr lang="en-US" sz="5198">
                <a:solidFill>
                  <a:srgbClr val="000000"/>
                </a:solidFill>
                <a:latin typeface="Canva Sans Bold"/>
                <a:ea typeface="Canva Sans Bold"/>
                <a:cs typeface="Canva Sans Bold"/>
                <a:sym typeface="Canva Sans Bold"/>
              </a:rPr>
              <a:t>High</a:t>
            </a:r>
          </a:p>
        </p:txBody>
      </p:sp>
      <p:sp>
        <p:nvSpPr>
          <p:cNvPr id="5" name="TextBox 5"/>
          <p:cNvSpPr txBox="1"/>
          <p:nvPr/>
        </p:nvSpPr>
        <p:spPr>
          <a:xfrm>
            <a:off x="13634229" y="7074088"/>
            <a:ext cx="308859" cy="887068"/>
          </a:xfrm>
          <a:prstGeom prst="rect">
            <a:avLst/>
          </a:prstGeom>
        </p:spPr>
        <p:txBody>
          <a:bodyPr lIns="0" tIns="0" rIns="0" bIns="0" rtlCol="0" anchor="t">
            <a:spAutoFit/>
          </a:bodyPr>
          <a:lstStyle/>
          <a:p>
            <a:pPr algn="ctr">
              <a:lnSpc>
                <a:spcPts val="7279"/>
              </a:lnSpc>
              <a:spcBef>
                <a:spcPct val="0"/>
              </a:spcBef>
            </a:pPr>
            <a:r>
              <a:rPr lang="en-US" sz="5198">
                <a:solidFill>
                  <a:srgbClr val="4472C4"/>
                </a:solidFill>
                <a:latin typeface="Canva Sans Bold"/>
                <a:ea typeface="Canva Sans Bold"/>
                <a:cs typeface="Canva Sans Bold"/>
                <a:sym typeface="Canva Sans Bold"/>
              </a:rPr>
              <a:t>*</a:t>
            </a:r>
          </a:p>
        </p:txBody>
      </p:sp>
      <p:sp>
        <p:nvSpPr>
          <p:cNvPr id="6" name="TextBox 6"/>
          <p:cNvSpPr txBox="1"/>
          <p:nvPr/>
        </p:nvSpPr>
        <p:spPr>
          <a:xfrm>
            <a:off x="14083689" y="7865905"/>
            <a:ext cx="2979539" cy="887068"/>
          </a:xfrm>
          <a:prstGeom prst="rect">
            <a:avLst/>
          </a:prstGeom>
        </p:spPr>
        <p:txBody>
          <a:bodyPr lIns="0" tIns="0" rIns="0" bIns="0" rtlCol="0" anchor="t">
            <a:spAutoFit/>
          </a:bodyPr>
          <a:lstStyle/>
          <a:p>
            <a:pPr algn="ctr">
              <a:lnSpc>
                <a:spcPts val="7279"/>
              </a:lnSpc>
              <a:spcBef>
                <a:spcPct val="0"/>
              </a:spcBef>
            </a:pPr>
            <a:r>
              <a:rPr lang="en-US" sz="5198">
                <a:solidFill>
                  <a:srgbClr val="000000"/>
                </a:solidFill>
                <a:latin typeface="Canva Sans Bold"/>
                <a:ea typeface="Canva Sans Bold"/>
                <a:cs typeface="Canva Sans Bold"/>
                <a:sym typeface="Canva Sans Bold"/>
              </a:rPr>
              <a:t>very high</a:t>
            </a:r>
          </a:p>
        </p:txBody>
      </p:sp>
      <p:sp>
        <p:nvSpPr>
          <p:cNvPr id="7" name="TextBox 7"/>
          <p:cNvSpPr txBox="1"/>
          <p:nvPr/>
        </p:nvSpPr>
        <p:spPr>
          <a:xfrm>
            <a:off x="13634229" y="7980038"/>
            <a:ext cx="308859" cy="887068"/>
          </a:xfrm>
          <a:prstGeom prst="rect">
            <a:avLst/>
          </a:prstGeom>
        </p:spPr>
        <p:txBody>
          <a:bodyPr lIns="0" tIns="0" rIns="0" bIns="0" rtlCol="0" anchor="t">
            <a:spAutoFit/>
          </a:bodyPr>
          <a:lstStyle/>
          <a:p>
            <a:pPr algn="ctr">
              <a:lnSpc>
                <a:spcPts val="7279"/>
              </a:lnSpc>
              <a:spcBef>
                <a:spcPct val="0"/>
              </a:spcBef>
            </a:pPr>
            <a:r>
              <a:rPr lang="en-US" sz="5198">
                <a:solidFill>
                  <a:srgbClr val="FFC001"/>
                </a:solidFill>
                <a:latin typeface="Canva Sans Bold"/>
                <a:ea typeface="Canva Sans Bold"/>
                <a:cs typeface="Canva Sans Bold"/>
                <a:sym typeface="Canva Sans Bold"/>
              </a:rPr>
              <a:t>*</a:t>
            </a:r>
          </a:p>
        </p:txBody>
      </p:sp>
      <p:sp>
        <p:nvSpPr>
          <p:cNvPr id="8" name="TextBox 8"/>
          <p:cNvSpPr txBox="1"/>
          <p:nvPr/>
        </p:nvSpPr>
        <p:spPr>
          <a:xfrm>
            <a:off x="14083689" y="5942208"/>
            <a:ext cx="1315045" cy="887068"/>
          </a:xfrm>
          <a:prstGeom prst="rect">
            <a:avLst/>
          </a:prstGeom>
        </p:spPr>
        <p:txBody>
          <a:bodyPr lIns="0" tIns="0" rIns="0" bIns="0" rtlCol="0" anchor="t">
            <a:spAutoFit/>
          </a:bodyPr>
          <a:lstStyle/>
          <a:p>
            <a:pPr algn="ctr">
              <a:lnSpc>
                <a:spcPts val="7279"/>
              </a:lnSpc>
              <a:spcBef>
                <a:spcPct val="0"/>
              </a:spcBef>
            </a:pPr>
            <a:r>
              <a:rPr lang="en-US" sz="5198">
                <a:solidFill>
                  <a:srgbClr val="000000"/>
                </a:solidFill>
                <a:latin typeface="Canva Sans Bold"/>
                <a:ea typeface="Canva Sans Bold"/>
                <a:cs typeface="Canva Sans Bold"/>
                <a:sym typeface="Canva Sans Bold"/>
              </a:rPr>
              <a:t>Low</a:t>
            </a:r>
          </a:p>
        </p:txBody>
      </p:sp>
      <p:sp>
        <p:nvSpPr>
          <p:cNvPr id="9" name="TextBox 9"/>
          <p:cNvSpPr txBox="1"/>
          <p:nvPr/>
        </p:nvSpPr>
        <p:spPr>
          <a:xfrm>
            <a:off x="13638274" y="6113658"/>
            <a:ext cx="308859" cy="887068"/>
          </a:xfrm>
          <a:prstGeom prst="rect">
            <a:avLst/>
          </a:prstGeom>
        </p:spPr>
        <p:txBody>
          <a:bodyPr lIns="0" tIns="0" rIns="0" bIns="0" rtlCol="0" anchor="t">
            <a:spAutoFit/>
          </a:bodyPr>
          <a:lstStyle/>
          <a:p>
            <a:pPr algn="ctr">
              <a:lnSpc>
                <a:spcPts val="7279"/>
              </a:lnSpc>
              <a:spcBef>
                <a:spcPct val="0"/>
              </a:spcBef>
            </a:pPr>
            <a:r>
              <a:rPr lang="en-US" sz="5198">
                <a:solidFill>
                  <a:srgbClr val="F08121"/>
                </a:solidFill>
                <a:latin typeface="Canva Sans Bold"/>
                <a:ea typeface="Canva Sans Bold"/>
                <a:cs typeface="Canva Sans Bold"/>
                <a:sym typeface="Canva Sans Bold"/>
              </a:rPr>
              <a:t>*</a:t>
            </a:r>
          </a:p>
        </p:txBody>
      </p:sp>
      <p:sp>
        <p:nvSpPr>
          <p:cNvPr id="10" name="TextBox 10"/>
          <p:cNvSpPr txBox="1"/>
          <p:nvPr/>
        </p:nvSpPr>
        <p:spPr>
          <a:xfrm>
            <a:off x="14083689" y="3145083"/>
            <a:ext cx="2639129" cy="887068"/>
          </a:xfrm>
          <a:prstGeom prst="rect">
            <a:avLst/>
          </a:prstGeom>
        </p:spPr>
        <p:txBody>
          <a:bodyPr lIns="0" tIns="0" rIns="0" bIns="0" rtlCol="0" anchor="t">
            <a:spAutoFit/>
          </a:bodyPr>
          <a:lstStyle/>
          <a:p>
            <a:pPr algn="ctr">
              <a:lnSpc>
                <a:spcPts val="7279"/>
              </a:lnSpc>
              <a:spcBef>
                <a:spcPct val="0"/>
              </a:spcBef>
            </a:pPr>
            <a:r>
              <a:rPr lang="en-US" sz="5198">
                <a:solidFill>
                  <a:srgbClr val="000000"/>
                </a:solidFill>
                <a:latin typeface="Canva Sans Bold"/>
                <a:ea typeface="Canva Sans Bold"/>
                <a:cs typeface="Canva Sans Bold"/>
                <a:sym typeface="Canva Sans Bold"/>
              </a:rPr>
              <a:t>Medium</a:t>
            </a:r>
          </a:p>
        </p:txBody>
      </p:sp>
      <p:sp>
        <p:nvSpPr>
          <p:cNvPr id="11" name="TextBox 11"/>
          <p:cNvSpPr txBox="1"/>
          <p:nvPr/>
        </p:nvSpPr>
        <p:spPr>
          <a:xfrm>
            <a:off x="13638274" y="3316673"/>
            <a:ext cx="308859" cy="887068"/>
          </a:xfrm>
          <a:prstGeom prst="rect">
            <a:avLst/>
          </a:prstGeom>
        </p:spPr>
        <p:txBody>
          <a:bodyPr lIns="0" tIns="0" rIns="0" bIns="0" rtlCol="0" anchor="t">
            <a:spAutoFit/>
          </a:bodyPr>
          <a:lstStyle/>
          <a:p>
            <a:pPr algn="ctr">
              <a:lnSpc>
                <a:spcPts val="7279"/>
              </a:lnSpc>
              <a:spcBef>
                <a:spcPct val="0"/>
              </a:spcBef>
            </a:pPr>
            <a:r>
              <a:rPr lang="en-US" sz="5198">
                <a:solidFill>
                  <a:srgbClr val="A5A5A5"/>
                </a:solidFill>
                <a:latin typeface="Canva Sans Bold"/>
                <a:ea typeface="Canva Sans Bold"/>
                <a:cs typeface="Canva Sans Bold"/>
                <a:sym typeface="Canva Sans Bold"/>
              </a:rPr>
              <a:t>*</a:t>
            </a:r>
          </a:p>
        </p:txBody>
      </p:sp>
      <p:sp>
        <p:nvSpPr>
          <p:cNvPr id="12" name="TextBox 12"/>
          <p:cNvSpPr txBox="1"/>
          <p:nvPr/>
        </p:nvSpPr>
        <p:spPr>
          <a:xfrm>
            <a:off x="3933671" y="1401446"/>
            <a:ext cx="9517694" cy="679450"/>
          </a:xfrm>
          <a:prstGeom prst="rect">
            <a:avLst/>
          </a:prstGeom>
        </p:spPr>
        <p:txBody>
          <a:bodyPr lIns="0" tIns="0" rIns="0" bIns="0" rtlCol="0" anchor="t">
            <a:spAutoFit/>
          </a:bodyPr>
          <a:lstStyle/>
          <a:p>
            <a:pPr algn="ctr">
              <a:lnSpc>
                <a:spcPts val="5599"/>
              </a:lnSpc>
            </a:pPr>
            <a:r>
              <a:rPr lang="en-US" sz="3999">
                <a:solidFill>
                  <a:srgbClr val="2B2B2B"/>
                </a:solidFill>
                <a:latin typeface="Canva Sans Bold"/>
                <a:ea typeface="Canva Sans Bold"/>
                <a:cs typeface="Canva Sans Bold"/>
                <a:sym typeface="Canva Sans Bold"/>
              </a:rPr>
              <a:t>EMPLOYEE PERFORMANCE ANALYSIS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889712" y="-423652"/>
            <a:ext cx="11467938" cy="2012681"/>
          </a:xfrm>
          <a:prstGeom prst="rect">
            <a:avLst/>
          </a:prstGeom>
        </p:spPr>
      </p:pic>
      <p:pic>
        <p:nvPicPr>
          <p:cNvPr id="3" name="Picture 3"/>
          <p:cNvPicPr>
            <a:picLocks noChangeAspect="1"/>
          </p:cNvPicPr>
          <p:nvPr/>
        </p:nvPicPr>
        <p:blipFill>
          <a:blip r:embed="rId3"/>
          <a:srcRect/>
          <a:stretch>
            <a:fillRect/>
          </a:stretch>
        </p:blipFill>
        <p:spPr>
          <a:xfrm flipH="1">
            <a:off x="0" y="7866725"/>
            <a:ext cx="10522933" cy="2420275"/>
          </a:xfrm>
          <a:prstGeom prst="rect">
            <a:avLst/>
          </a:prstGeom>
        </p:spPr>
      </p:pic>
      <p:sp>
        <p:nvSpPr>
          <p:cNvPr id="4" name="TextBox 4"/>
          <p:cNvSpPr txBox="1"/>
          <p:nvPr/>
        </p:nvSpPr>
        <p:spPr>
          <a:xfrm>
            <a:off x="6475928" y="-11747"/>
            <a:ext cx="4721478" cy="1737994"/>
          </a:xfrm>
          <a:prstGeom prst="rect">
            <a:avLst/>
          </a:prstGeom>
        </p:spPr>
        <p:txBody>
          <a:bodyPr lIns="0" tIns="0" rIns="0" bIns="0" rtlCol="0" anchor="t">
            <a:spAutoFit/>
          </a:bodyPr>
          <a:lstStyle/>
          <a:p>
            <a:pPr algn="ctr">
              <a:lnSpc>
                <a:spcPts val="12880"/>
              </a:lnSpc>
            </a:pPr>
            <a:r>
              <a:rPr lang="en-US" sz="9200">
                <a:solidFill>
                  <a:srgbClr val="1F2C9C"/>
                </a:solidFill>
                <a:latin typeface="DM Serif Display"/>
                <a:ea typeface="DM Serif Display"/>
                <a:cs typeface="DM Serif Display"/>
                <a:sym typeface="DM Serif Display"/>
              </a:rPr>
              <a:t>RESULTS</a:t>
            </a:r>
          </a:p>
        </p:txBody>
      </p:sp>
      <p:sp>
        <p:nvSpPr>
          <p:cNvPr id="6" name="TextBox 6"/>
          <p:cNvSpPr txBox="1"/>
          <p:nvPr/>
        </p:nvSpPr>
        <p:spPr>
          <a:xfrm>
            <a:off x="3882898" y="8991137"/>
            <a:ext cx="10522203" cy="738505"/>
          </a:xfrm>
          <a:prstGeom prst="rect">
            <a:avLst/>
          </a:prstGeom>
        </p:spPr>
        <p:txBody>
          <a:bodyPr lIns="0" tIns="0" rIns="0" bIns="0" rtlCol="0" anchor="t">
            <a:spAutoFit/>
          </a:bodyPr>
          <a:lstStyle/>
          <a:p>
            <a:pPr algn="ctr">
              <a:lnSpc>
                <a:spcPts val="6019"/>
              </a:lnSpc>
            </a:pPr>
            <a:r>
              <a:rPr lang="en-US" sz="4299">
                <a:solidFill>
                  <a:srgbClr val="000000"/>
                </a:solidFill>
                <a:latin typeface="Canva Sans Bold"/>
                <a:ea typeface="Canva Sans Bold"/>
                <a:cs typeface="Canva Sans Bold"/>
                <a:sym typeface="Canva Sans Bold"/>
              </a:rPr>
              <a:t>HIGH LEVEL PERFORMANCE ANALYSIS </a:t>
            </a:r>
          </a:p>
        </p:txBody>
      </p:sp>
      <p:graphicFrame>
        <p:nvGraphicFramePr>
          <p:cNvPr id="9" name="Chart 8">
            <a:extLst>
              <a:ext uri="{FF2B5EF4-FFF2-40B4-BE49-F238E27FC236}">
                <a16:creationId xmlns:a16="http://schemas.microsoft.com/office/drawing/2014/main" id="{FF6641E9-E1A6-3D65-EC9D-76FB41045EFC}"/>
              </a:ext>
            </a:extLst>
          </p:cNvPr>
          <p:cNvGraphicFramePr>
            <a:graphicFrameLocks/>
          </p:cNvGraphicFramePr>
          <p:nvPr>
            <p:extLst>
              <p:ext uri="{D42A27DB-BD31-4B8C-83A1-F6EECF244321}">
                <p14:modId xmlns:p14="http://schemas.microsoft.com/office/powerpoint/2010/main" val="1550730233"/>
              </p:ext>
            </p:extLst>
          </p:nvPr>
        </p:nvGraphicFramePr>
        <p:xfrm>
          <a:off x="4699239" y="2240422"/>
          <a:ext cx="8274855" cy="5962103"/>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grpSp>
        <p:nvGrpSpPr>
          <p:cNvPr id="2" name="Group 2"/>
          <p:cNvGrpSpPr/>
          <p:nvPr/>
        </p:nvGrpSpPr>
        <p:grpSpPr>
          <a:xfrm>
            <a:off x="10412613" y="-2376423"/>
            <a:ext cx="10433072" cy="13333376"/>
            <a:chOff x="0" y="0"/>
            <a:chExt cx="13910763" cy="17777835"/>
          </a:xfrm>
        </p:grpSpPr>
        <p:sp>
          <p:nvSpPr>
            <p:cNvPr id="3" name="Freeform 3"/>
            <p:cNvSpPr/>
            <p:nvPr/>
          </p:nvSpPr>
          <p:spPr>
            <a:xfrm>
              <a:off x="0" y="0"/>
              <a:ext cx="13910818" cy="17777842"/>
            </a:xfrm>
            <a:custGeom>
              <a:avLst/>
              <a:gdLst/>
              <a:ahLst/>
              <a:cxnLst/>
              <a:rect l="l" t="t" r="r" b="b"/>
              <a:pathLst>
                <a:path w="13910818" h="17777842">
                  <a:moveTo>
                    <a:pt x="2138426" y="2313051"/>
                  </a:moveTo>
                  <a:cubicBezTo>
                    <a:pt x="4259072" y="409829"/>
                    <a:pt x="8176133" y="0"/>
                    <a:pt x="9587484" y="2940431"/>
                  </a:cubicBezTo>
                  <a:cubicBezTo>
                    <a:pt x="10143490" y="4166489"/>
                    <a:pt x="9844151" y="5556504"/>
                    <a:pt x="10008108" y="6850253"/>
                  </a:cubicBezTo>
                  <a:cubicBezTo>
                    <a:pt x="10236200" y="8642985"/>
                    <a:pt x="11618976" y="9997313"/>
                    <a:pt x="12242800" y="11640439"/>
                  </a:cubicBezTo>
                  <a:cubicBezTo>
                    <a:pt x="13910818" y="15692882"/>
                    <a:pt x="9305925" y="17777842"/>
                    <a:pt x="5955665" y="17446371"/>
                  </a:cubicBezTo>
                  <a:cubicBezTo>
                    <a:pt x="4198493" y="17442816"/>
                    <a:pt x="2138553" y="16972280"/>
                    <a:pt x="1311656" y="15243683"/>
                  </a:cubicBezTo>
                  <a:cubicBezTo>
                    <a:pt x="466979" y="13372466"/>
                    <a:pt x="1514856" y="11305287"/>
                    <a:pt x="1553972" y="9362822"/>
                  </a:cubicBezTo>
                  <a:cubicBezTo>
                    <a:pt x="1603883" y="7017766"/>
                    <a:pt x="0" y="4180713"/>
                    <a:pt x="2138426" y="2313051"/>
                  </a:cubicBezTo>
                  <a:close/>
                </a:path>
              </a:pathLst>
            </a:custGeom>
            <a:blipFill>
              <a:blip r:embed="rId2"/>
              <a:stretch>
                <a:fillRect l="-63394" t="-4855" r="-66249" b="-1782"/>
              </a:stretch>
            </a:blipFill>
          </p:spPr>
        </p:sp>
      </p:grpSp>
      <p:pic>
        <p:nvPicPr>
          <p:cNvPr id="4" name="Picture 4"/>
          <p:cNvPicPr>
            <a:picLocks noChangeAspect="1"/>
          </p:cNvPicPr>
          <p:nvPr/>
        </p:nvPicPr>
        <p:blipFill>
          <a:blip r:embed="rId3"/>
          <a:srcRect/>
          <a:stretch>
            <a:fillRect/>
          </a:stretch>
        </p:blipFill>
        <p:spPr>
          <a:xfrm>
            <a:off x="8483139" y="-2447914"/>
            <a:ext cx="5334494" cy="4895828"/>
          </a:xfrm>
          <a:prstGeom prst="rect">
            <a:avLst/>
          </a:prstGeom>
        </p:spPr>
      </p:pic>
      <p:sp>
        <p:nvSpPr>
          <p:cNvPr id="5" name="TextBox 5"/>
          <p:cNvSpPr txBox="1"/>
          <p:nvPr/>
        </p:nvSpPr>
        <p:spPr>
          <a:xfrm>
            <a:off x="1028700" y="5569022"/>
            <a:ext cx="8965373" cy="1610835"/>
          </a:xfrm>
          <a:prstGeom prst="rect">
            <a:avLst/>
          </a:prstGeom>
        </p:spPr>
        <p:txBody>
          <a:bodyPr lIns="0" tIns="0" rIns="0" bIns="0" rtlCol="0" anchor="t">
            <a:spAutoFit/>
          </a:bodyPr>
          <a:lstStyle/>
          <a:p>
            <a:pPr algn="ctr">
              <a:lnSpc>
                <a:spcPts val="3167"/>
              </a:lnSpc>
            </a:pPr>
            <a:r>
              <a:rPr lang="en-US" sz="2263">
                <a:solidFill>
                  <a:srgbClr val="000000"/>
                </a:solidFill>
                <a:latin typeface="Canva Sans Bold"/>
                <a:ea typeface="Canva Sans Bold"/>
                <a:cs typeface="Canva Sans Bold"/>
                <a:sym typeface="Canva Sans Bold"/>
              </a:rPr>
              <a:t>﻿</a:t>
            </a:r>
          </a:p>
          <a:p>
            <a:pPr algn="ctr">
              <a:lnSpc>
                <a:spcPts val="3167"/>
              </a:lnSpc>
            </a:pPr>
            <a:endParaRPr lang="en-US" sz="2263">
              <a:solidFill>
                <a:srgbClr val="000000"/>
              </a:solidFill>
              <a:latin typeface="Canva Sans Bold"/>
              <a:ea typeface="Canva Sans Bold"/>
              <a:cs typeface="Canva Sans Bold"/>
              <a:sym typeface="Canva Sans Bold"/>
            </a:endParaRPr>
          </a:p>
          <a:p>
            <a:pPr algn="ctr">
              <a:lnSpc>
                <a:spcPts val="3167"/>
              </a:lnSpc>
            </a:pPr>
            <a:endParaRPr lang="en-US" sz="2263">
              <a:solidFill>
                <a:srgbClr val="000000"/>
              </a:solidFill>
              <a:latin typeface="Canva Sans Bold"/>
              <a:ea typeface="Canva Sans Bold"/>
              <a:cs typeface="Canva Sans Bold"/>
              <a:sym typeface="Canva Sans Bold"/>
            </a:endParaRPr>
          </a:p>
          <a:p>
            <a:pPr algn="ctr">
              <a:lnSpc>
                <a:spcPts val="3167"/>
              </a:lnSpc>
            </a:pPr>
            <a:endParaRPr lang="en-US" sz="2263">
              <a:solidFill>
                <a:srgbClr val="000000"/>
              </a:solidFill>
              <a:latin typeface="Canva Sans Bold"/>
              <a:ea typeface="Canva Sans Bold"/>
              <a:cs typeface="Canva Sans Bold"/>
              <a:sym typeface="Canva Sans Bold"/>
            </a:endParaRPr>
          </a:p>
        </p:txBody>
      </p:sp>
      <p:sp>
        <p:nvSpPr>
          <p:cNvPr id="6" name="TextBox 6"/>
          <p:cNvSpPr txBox="1"/>
          <p:nvPr/>
        </p:nvSpPr>
        <p:spPr>
          <a:xfrm>
            <a:off x="1207011" y="3332000"/>
            <a:ext cx="9943375" cy="2791460"/>
          </a:xfrm>
          <a:prstGeom prst="rect">
            <a:avLst/>
          </a:prstGeom>
        </p:spPr>
        <p:txBody>
          <a:bodyPr lIns="0" tIns="0" rIns="0" bIns="0" rtlCol="0" anchor="t">
            <a:spAutoFit/>
          </a:bodyPr>
          <a:lstStyle/>
          <a:p>
            <a:pPr algn="ctr">
              <a:lnSpc>
                <a:spcPts val="3640"/>
              </a:lnSpc>
            </a:pPr>
            <a:r>
              <a:rPr lang="en-US" sz="2600">
                <a:solidFill>
                  <a:srgbClr val="000000"/>
                </a:solidFill>
                <a:latin typeface="Canva Sans Bold"/>
                <a:ea typeface="Canva Sans Bold"/>
                <a:cs typeface="Canva Sans Bold"/>
                <a:sym typeface="Canva Sans Bold"/>
              </a:rPr>
              <a:t>WE HAVE TO MOTIVAYE THE EMPLOYEES TO DEVELOP THEIR SKILLS AND TALENTS TO ACHIEVE THE ORGANISATIONAL GOALS AND OBJECTIVES TO REACH THE PLACE OF HIGH LEVEL PERFORMANCE TO SUSTAIN THE GOALS AND TARGETS.</a:t>
            </a:r>
          </a:p>
          <a:p>
            <a:pPr algn="ctr">
              <a:lnSpc>
                <a:spcPts val="3640"/>
              </a:lnSpc>
            </a:pPr>
            <a:endParaRPr lang="en-US" sz="2600">
              <a:solidFill>
                <a:srgbClr val="000000"/>
              </a:solidFill>
              <a:latin typeface="Canva Sans Bold"/>
              <a:ea typeface="Canva Sans Bold"/>
              <a:cs typeface="Canva Sans Bold"/>
              <a:sym typeface="Canva Sans Bold"/>
            </a:endParaRPr>
          </a:p>
        </p:txBody>
      </p:sp>
      <p:sp>
        <p:nvSpPr>
          <p:cNvPr id="7" name="Freeform 7"/>
          <p:cNvSpPr/>
          <p:nvPr/>
        </p:nvSpPr>
        <p:spPr>
          <a:xfrm>
            <a:off x="601378" y="3343575"/>
            <a:ext cx="605633" cy="605633"/>
          </a:xfrm>
          <a:custGeom>
            <a:avLst/>
            <a:gdLst/>
            <a:ahLst/>
            <a:cxnLst/>
            <a:rect l="l" t="t" r="r" b="b"/>
            <a:pathLst>
              <a:path w="605633" h="605633">
                <a:moveTo>
                  <a:pt x="0" y="0"/>
                </a:moveTo>
                <a:lnTo>
                  <a:pt x="605633" y="0"/>
                </a:lnTo>
                <a:lnTo>
                  <a:pt x="605633" y="605633"/>
                </a:lnTo>
                <a:lnTo>
                  <a:pt x="0" y="6056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4277070" y="8255"/>
            <a:ext cx="6873316" cy="1697989"/>
          </a:xfrm>
          <a:prstGeom prst="rect">
            <a:avLst/>
          </a:prstGeom>
        </p:spPr>
        <p:txBody>
          <a:bodyPr lIns="0" tIns="0" rIns="0" bIns="0" rtlCol="0" anchor="t">
            <a:spAutoFit/>
          </a:bodyPr>
          <a:lstStyle/>
          <a:p>
            <a:pPr algn="ctr">
              <a:lnSpc>
                <a:spcPts val="12460"/>
              </a:lnSpc>
            </a:pPr>
            <a:r>
              <a:rPr lang="en-US" sz="8900">
                <a:solidFill>
                  <a:srgbClr val="1F2C9C"/>
                </a:solidFill>
                <a:latin typeface="DM Serif Display"/>
                <a:ea typeface="DM Serif Display"/>
                <a:cs typeface="DM Serif Display"/>
                <a:sym typeface="DM Serif Display"/>
              </a:rPr>
              <a:t>CONCLUSION </a:t>
            </a:r>
          </a:p>
        </p:txBody>
      </p:sp>
      <p:sp>
        <p:nvSpPr>
          <p:cNvPr id="9" name="TextBox 9"/>
          <p:cNvSpPr txBox="1"/>
          <p:nvPr/>
        </p:nvSpPr>
        <p:spPr>
          <a:xfrm>
            <a:off x="601378" y="1592689"/>
            <a:ext cx="7351384" cy="1564531"/>
          </a:xfrm>
          <a:prstGeom prst="rect">
            <a:avLst/>
          </a:prstGeom>
        </p:spPr>
        <p:txBody>
          <a:bodyPr lIns="0" tIns="0" rIns="0" bIns="0" rtlCol="0" anchor="t">
            <a:spAutoFit/>
          </a:bodyPr>
          <a:lstStyle/>
          <a:p>
            <a:pPr algn="l">
              <a:lnSpc>
                <a:spcPts val="5487"/>
              </a:lnSpc>
            </a:pPr>
            <a:r>
              <a:rPr lang="en-US" sz="4355" spc="-108">
                <a:solidFill>
                  <a:srgbClr val="F08121"/>
                </a:solidFill>
                <a:latin typeface="Times New Roman"/>
                <a:ea typeface="Times New Roman"/>
                <a:cs typeface="Times New Roman"/>
                <a:sym typeface="Times New Roman"/>
              </a:rPr>
              <a:t>EMPLOYEE DATA ANALYSIS </a:t>
            </a:r>
          </a:p>
        </p:txBody>
      </p:sp>
      <p:sp>
        <p:nvSpPr>
          <p:cNvPr id="10" name="TextBox 10"/>
          <p:cNvSpPr txBox="1"/>
          <p:nvPr/>
        </p:nvSpPr>
        <p:spPr>
          <a:xfrm>
            <a:off x="904194" y="7351306"/>
            <a:ext cx="10298086" cy="1877060"/>
          </a:xfrm>
          <a:prstGeom prst="rect">
            <a:avLst/>
          </a:prstGeom>
        </p:spPr>
        <p:txBody>
          <a:bodyPr lIns="0" tIns="0" rIns="0" bIns="0" rtlCol="0" anchor="t">
            <a:spAutoFit/>
          </a:bodyPr>
          <a:lstStyle/>
          <a:p>
            <a:pPr algn="ctr">
              <a:lnSpc>
                <a:spcPts val="3640"/>
              </a:lnSpc>
            </a:pPr>
            <a:r>
              <a:rPr lang="en-US" sz="2600">
                <a:solidFill>
                  <a:srgbClr val="000000"/>
                </a:solidFill>
                <a:latin typeface="Canva Sans Bold"/>
                <a:ea typeface="Canva Sans Bold"/>
                <a:cs typeface="Canva Sans Bold"/>
                <a:sym typeface="Canva Sans Bold"/>
              </a:rPr>
              <a:t>BY COMPARING THE PERFORMANCE OF THE EMPLOYEES. THE EMPLOYEES ARE HIGHER IN NUMBER. THERE ARE MORE PEOPLE IN AVERAGE LEVEL EMPLOYEES.</a:t>
            </a:r>
          </a:p>
          <a:p>
            <a:pPr algn="ctr">
              <a:lnSpc>
                <a:spcPts val="3640"/>
              </a:lnSpc>
            </a:pPr>
            <a:endParaRPr lang="en-US" sz="2600">
              <a:solidFill>
                <a:srgbClr val="000000"/>
              </a:solidFill>
              <a:latin typeface="Canva Sans Bold"/>
              <a:ea typeface="Canva Sans Bold"/>
              <a:cs typeface="Canva Sans Bold"/>
              <a:sym typeface="Canva Sans Bold"/>
            </a:endParaRPr>
          </a:p>
        </p:txBody>
      </p:sp>
      <p:sp>
        <p:nvSpPr>
          <p:cNvPr id="11" name="TextBox 11"/>
          <p:cNvSpPr txBox="1"/>
          <p:nvPr/>
        </p:nvSpPr>
        <p:spPr>
          <a:xfrm>
            <a:off x="1062743" y="5881360"/>
            <a:ext cx="9690059" cy="1877060"/>
          </a:xfrm>
          <a:prstGeom prst="rect">
            <a:avLst/>
          </a:prstGeom>
        </p:spPr>
        <p:txBody>
          <a:bodyPr lIns="0" tIns="0" rIns="0" bIns="0" rtlCol="0" anchor="t">
            <a:spAutoFit/>
          </a:bodyPr>
          <a:lstStyle/>
          <a:p>
            <a:pPr algn="ctr">
              <a:lnSpc>
                <a:spcPts val="3640"/>
              </a:lnSpc>
            </a:pPr>
            <a:r>
              <a:rPr lang="en-US" sz="2600">
                <a:solidFill>
                  <a:srgbClr val="000000"/>
                </a:solidFill>
                <a:latin typeface="Canva Sans Bold"/>
                <a:ea typeface="Canva Sans Bold"/>
                <a:cs typeface="Canva Sans Bold"/>
                <a:sym typeface="Canva Sans Bold"/>
              </a:rPr>
              <a:t> WE HAVE TO TRAIN AND DEVELOP THE EMPLOYEES WITH BETTER OUTCOME TO REACH THE ORGANISATIONAL GOALS. </a:t>
            </a:r>
          </a:p>
          <a:p>
            <a:pPr algn="ctr">
              <a:lnSpc>
                <a:spcPts val="3640"/>
              </a:lnSpc>
            </a:pPr>
            <a:endParaRPr lang="en-US" sz="2600">
              <a:solidFill>
                <a:srgbClr val="000000"/>
              </a:solidFill>
              <a:latin typeface="Canva Sans Bold"/>
              <a:ea typeface="Canva Sans Bold"/>
              <a:cs typeface="Canva Sans Bold"/>
              <a:sym typeface="Canva Sans Bold"/>
            </a:endParaRPr>
          </a:p>
        </p:txBody>
      </p:sp>
      <p:sp>
        <p:nvSpPr>
          <p:cNvPr id="12" name="Freeform 12"/>
          <p:cNvSpPr/>
          <p:nvPr/>
        </p:nvSpPr>
        <p:spPr>
          <a:xfrm>
            <a:off x="601378" y="5820643"/>
            <a:ext cx="605633" cy="605633"/>
          </a:xfrm>
          <a:custGeom>
            <a:avLst/>
            <a:gdLst/>
            <a:ahLst/>
            <a:cxnLst/>
            <a:rect l="l" t="t" r="r" b="b"/>
            <a:pathLst>
              <a:path w="605633" h="605633">
                <a:moveTo>
                  <a:pt x="0" y="0"/>
                </a:moveTo>
                <a:lnTo>
                  <a:pt x="605633" y="0"/>
                </a:lnTo>
                <a:lnTo>
                  <a:pt x="605633" y="605633"/>
                </a:lnTo>
                <a:lnTo>
                  <a:pt x="0" y="6056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423067" y="7356008"/>
            <a:ext cx="605633" cy="605633"/>
          </a:xfrm>
          <a:custGeom>
            <a:avLst/>
            <a:gdLst/>
            <a:ahLst/>
            <a:cxnLst/>
            <a:rect l="l" t="t" r="r" b="b"/>
            <a:pathLst>
              <a:path w="605633" h="605633">
                <a:moveTo>
                  <a:pt x="0" y="0"/>
                </a:moveTo>
                <a:lnTo>
                  <a:pt x="605633" y="0"/>
                </a:lnTo>
                <a:lnTo>
                  <a:pt x="605633" y="605633"/>
                </a:lnTo>
                <a:lnTo>
                  <a:pt x="0" y="6056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62681" y="-6438340"/>
            <a:ext cx="13761077" cy="14153590"/>
          </a:xfrm>
          <a:prstGeom prst="rect">
            <a:avLst/>
          </a:prstGeom>
        </p:spPr>
      </p:pic>
      <p:pic>
        <p:nvPicPr>
          <p:cNvPr id="3" name="Picture 3"/>
          <p:cNvPicPr>
            <a:picLocks noChangeAspect="1"/>
          </p:cNvPicPr>
          <p:nvPr/>
        </p:nvPicPr>
        <p:blipFill>
          <a:blip r:embed="rId3"/>
          <a:srcRect/>
          <a:stretch>
            <a:fillRect/>
          </a:stretch>
        </p:blipFill>
        <p:spPr>
          <a:xfrm>
            <a:off x="11511932" y="6947324"/>
            <a:ext cx="8674222" cy="7652259"/>
          </a:xfrm>
          <a:prstGeom prst="rect">
            <a:avLst/>
          </a:prstGeom>
        </p:spPr>
      </p:pic>
      <p:pic>
        <p:nvPicPr>
          <p:cNvPr id="4" name="Picture 4"/>
          <p:cNvPicPr>
            <a:picLocks noChangeAspect="1"/>
          </p:cNvPicPr>
          <p:nvPr/>
        </p:nvPicPr>
        <p:blipFill>
          <a:blip r:embed="rId4"/>
          <a:srcRect/>
          <a:stretch>
            <a:fillRect/>
          </a:stretch>
        </p:blipFill>
        <p:spPr>
          <a:xfrm>
            <a:off x="15141061" y="2810706"/>
            <a:ext cx="6293877" cy="5612932"/>
          </a:xfrm>
          <a:prstGeom prst="rect">
            <a:avLst/>
          </a:prstGeom>
        </p:spPr>
      </p:pic>
      <p:pic>
        <p:nvPicPr>
          <p:cNvPr id="5" name="Picture 5"/>
          <p:cNvPicPr>
            <a:picLocks noChangeAspect="1"/>
          </p:cNvPicPr>
          <p:nvPr/>
        </p:nvPicPr>
        <p:blipFill>
          <a:blip r:embed="rId5"/>
          <a:srcRect/>
          <a:stretch>
            <a:fillRect/>
          </a:stretch>
        </p:blipFill>
        <p:spPr>
          <a:xfrm rot="-3435299">
            <a:off x="-3167656" y="638455"/>
            <a:ext cx="6335313" cy="7076795"/>
          </a:xfrm>
          <a:prstGeom prst="rect">
            <a:avLst/>
          </a:prstGeom>
        </p:spPr>
      </p:pic>
      <p:sp>
        <p:nvSpPr>
          <p:cNvPr id="6" name="TextBox 6"/>
          <p:cNvSpPr txBox="1"/>
          <p:nvPr/>
        </p:nvSpPr>
        <p:spPr>
          <a:xfrm>
            <a:off x="2438958" y="4757520"/>
            <a:ext cx="13410085" cy="2315515"/>
          </a:xfrm>
          <a:prstGeom prst="rect">
            <a:avLst/>
          </a:prstGeom>
        </p:spPr>
        <p:txBody>
          <a:bodyPr lIns="0" tIns="0" rIns="0" bIns="0" rtlCol="0" anchor="t">
            <a:spAutoFit/>
          </a:bodyPr>
          <a:lstStyle/>
          <a:p>
            <a:pPr algn="ctr">
              <a:lnSpc>
                <a:spcPts val="16212"/>
              </a:lnSpc>
            </a:pPr>
            <a:r>
              <a:rPr lang="en-US" sz="20267">
                <a:solidFill>
                  <a:srgbClr val="A30AE1"/>
                </a:solidFill>
                <a:latin typeface="Gladiola"/>
                <a:ea typeface="Gladiola"/>
                <a:cs typeface="Gladiola"/>
                <a:sym typeface="Gladiola"/>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62681" y="-6438340"/>
            <a:ext cx="13761077" cy="14153590"/>
          </a:xfrm>
          <a:prstGeom prst="rect">
            <a:avLst/>
          </a:prstGeom>
        </p:spPr>
      </p:pic>
      <p:pic>
        <p:nvPicPr>
          <p:cNvPr id="3" name="Picture 3"/>
          <p:cNvPicPr>
            <a:picLocks noChangeAspect="1"/>
          </p:cNvPicPr>
          <p:nvPr/>
        </p:nvPicPr>
        <p:blipFill>
          <a:blip r:embed="rId3"/>
          <a:srcRect/>
          <a:stretch>
            <a:fillRect/>
          </a:stretch>
        </p:blipFill>
        <p:spPr>
          <a:xfrm rot="-3435299">
            <a:off x="-3167656" y="638455"/>
            <a:ext cx="6335313" cy="7076795"/>
          </a:xfrm>
          <a:prstGeom prst="rect">
            <a:avLst/>
          </a:prstGeom>
        </p:spPr>
      </p:pic>
      <p:sp>
        <p:nvSpPr>
          <p:cNvPr id="4" name="Freeform 4"/>
          <p:cNvSpPr/>
          <p:nvPr/>
        </p:nvSpPr>
        <p:spPr>
          <a:xfrm>
            <a:off x="4811939" y="2407865"/>
            <a:ext cx="8914517" cy="7559593"/>
          </a:xfrm>
          <a:custGeom>
            <a:avLst/>
            <a:gdLst/>
            <a:ahLst/>
            <a:cxnLst/>
            <a:rect l="l" t="t" r="r" b="b"/>
            <a:pathLst>
              <a:path w="8914517" h="7559593">
                <a:moveTo>
                  <a:pt x="0" y="0"/>
                </a:moveTo>
                <a:lnTo>
                  <a:pt x="8914518" y="0"/>
                </a:lnTo>
                <a:lnTo>
                  <a:pt x="8914518" y="7559594"/>
                </a:lnTo>
                <a:lnTo>
                  <a:pt x="0" y="75595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699132" y="45986"/>
            <a:ext cx="7366560" cy="1537335"/>
          </a:xfrm>
          <a:prstGeom prst="rect">
            <a:avLst/>
          </a:prstGeom>
        </p:spPr>
        <p:txBody>
          <a:bodyPr lIns="0" tIns="0" rIns="0" bIns="0" rtlCol="0" anchor="t">
            <a:spAutoFit/>
          </a:bodyPr>
          <a:lstStyle/>
          <a:p>
            <a:pPr algn="ctr">
              <a:lnSpc>
                <a:spcPts val="11340"/>
              </a:lnSpc>
            </a:pPr>
            <a:r>
              <a:rPr lang="en-US" sz="8100">
                <a:solidFill>
                  <a:srgbClr val="1F2C9C"/>
                </a:solidFill>
                <a:latin typeface="DM Serif Display"/>
                <a:ea typeface="DM Serif Display"/>
                <a:cs typeface="DM Serif Display"/>
                <a:sym typeface="DM Serif Display"/>
              </a:rPr>
              <a:t>PROJECT TITLE </a:t>
            </a:r>
          </a:p>
        </p:txBody>
      </p:sp>
      <p:sp>
        <p:nvSpPr>
          <p:cNvPr id="6" name="TextBox 6"/>
          <p:cNvSpPr txBox="1"/>
          <p:nvPr/>
        </p:nvSpPr>
        <p:spPr>
          <a:xfrm>
            <a:off x="5217858" y="3986352"/>
            <a:ext cx="8453307" cy="2830195"/>
          </a:xfrm>
          <a:prstGeom prst="rect">
            <a:avLst/>
          </a:prstGeom>
        </p:spPr>
        <p:txBody>
          <a:bodyPr lIns="0" tIns="0" rIns="0" bIns="0" rtlCol="0" anchor="t">
            <a:spAutoFit/>
          </a:bodyPr>
          <a:lstStyle/>
          <a:p>
            <a:pPr algn="ctr">
              <a:lnSpc>
                <a:spcPts val="7278"/>
              </a:lnSpc>
            </a:pPr>
            <a:r>
              <a:rPr lang="en-US" sz="5198">
                <a:solidFill>
                  <a:srgbClr val="901863"/>
                </a:solidFill>
                <a:latin typeface="Canva Sans Bold"/>
                <a:ea typeface="Canva Sans Bold"/>
                <a:cs typeface="Canva Sans Bold"/>
                <a:sym typeface="Canva Sans Bold"/>
              </a:rPr>
              <a:t>EMPLOYEE PERFORMANCE ANALYSIS USING EXCEL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sp>
        <p:nvSpPr>
          <p:cNvPr id="2" name="TextBox 2"/>
          <p:cNvSpPr txBox="1"/>
          <p:nvPr/>
        </p:nvSpPr>
        <p:spPr>
          <a:xfrm>
            <a:off x="718260" y="3276600"/>
            <a:ext cx="6394736" cy="1866900"/>
          </a:xfrm>
          <a:prstGeom prst="rect">
            <a:avLst/>
          </a:prstGeom>
        </p:spPr>
        <p:txBody>
          <a:bodyPr lIns="0" tIns="0" rIns="0" bIns="0" rtlCol="0" anchor="t">
            <a:spAutoFit/>
          </a:bodyPr>
          <a:lstStyle/>
          <a:p>
            <a:pPr algn="l">
              <a:lnSpc>
                <a:spcPts val="14760"/>
              </a:lnSpc>
            </a:pPr>
            <a:r>
              <a:rPr lang="en-US" sz="12300">
                <a:solidFill>
                  <a:srgbClr val="1F2C9C"/>
                </a:solidFill>
                <a:latin typeface="DM Serif Display"/>
                <a:ea typeface="DM Serif Display"/>
                <a:cs typeface="DM Serif Display"/>
                <a:sym typeface="DM Serif Display"/>
              </a:rPr>
              <a:t>Agenda</a:t>
            </a:r>
          </a:p>
        </p:txBody>
      </p:sp>
      <p:sp>
        <p:nvSpPr>
          <p:cNvPr id="3" name="TextBox 3"/>
          <p:cNvSpPr txBox="1"/>
          <p:nvPr/>
        </p:nvSpPr>
        <p:spPr>
          <a:xfrm>
            <a:off x="8422437" y="609004"/>
            <a:ext cx="825061" cy="1036320"/>
          </a:xfrm>
          <a:prstGeom prst="rect">
            <a:avLst/>
          </a:prstGeom>
        </p:spPr>
        <p:txBody>
          <a:bodyPr lIns="0" tIns="0" rIns="0" bIns="0" rtlCol="0" anchor="t">
            <a:spAutoFit/>
          </a:bodyPr>
          <a:lstStyle/>
          <a:p>
            <a:pPr algn="ctr">
              <a:lnSpc>
                <a:spcPts val="5880"/>
              </a:lnSpc>
            </a:pPr>
            <a:r>
              <a:rPr lang="en-US" sz="4200">
                <a:solidFill>
                  <a:srgbClr val="2B2B2B"/>
                </a:solidFill>
                <a:latin typeface="Agrandir Bold"/>
                <a:ea typeface="Agrandir Bold"/>
                <a:cs typeface="Agrandir Bold"/>
                <a:sym typeface="Agrandir Bold"/>
              </a:rPr>
              <a:t>1.</a:t>
            </a:r>
          </a:p>
        </p:txBody>
      </p:sp>
      <p:sp>
        <p:nvSpPr>
          <p:cNvPr id="4" name="TextBox 4"/>
          <p:cNvSpPr txBox="1"/>
          <p:nvPr/>
        </p:nvSpPr>
        <p:spPr>
          <a:xfrm>
            <a:off x="8458340" y="1809865"/>
            <a:ext cx="741089" cy="1036320"/>
          </a:xfrm>
          <a:prstGeom prst="rect">
            <a:avLst/>
          </a:prstGeom>
        </p:spPr>
        <p:txBody>
          <a:bodyPr lIns="0" tIns="0" rIns="0" bIns="0" rtlCol="0" anchor="t">
            <a:spAutoFit/>
          </a:bodyPr>
          <a:lstStyle/>
          <a:p>
            <a:pPr algn="ctr">
              <a:lnSpc>
                <a:spcPts val="5880"/>
              </a:lnSpc>
            </a:pPr>
            <a:r>
              <a:rPr lang="en-US" sz="4200">
                <a:solidFill>
                  <a:srgbClr val="2B2B2B"/>
                </a:solidFill>
                <a:latin typeface="Agrandir Bold"/>
                <a:ea typeface="Agrandir Bold"/>
                <a:cs typeface="Agrandir Bold"/>
                <a:sym typeface="Agrandir Bold"/>
              </a:rPr>
              <a:t>2.</a:t>
            </a:r>
          </a:p>
        </p:txBody>
      </p:sp>
      <p:sp>
        <p:nvSpPr>
          <p:cNvPr id="5" name="TextBox 5"/>
          <p:cNvSpPr txBox="1"/>
          <p:nvPr/>
        </p:nvSpPr>
        <p:spPr>
          <a:xfrm>
            <a:off x="9235331" y="662979"/>
            <a:ext cx="6480843" cy="982345"/>
          </a:xfrm>
          <a:prstGeom prst="rect">
            <a:avLst/>
          </a:prstGeom>
        </p:spPr>
        <p:txBody>
          <a:bodyPr lIns="0" tIns="0" rIns="0" bIns="0" rtlCol="0" anchor="t">
            <a:spAutoFit/>
          </a:bodyPr>
          <a:lstStyle/>
          <a:p>
            <a:pPr algn="ctr">
              <a:lnSpc>
                <a:spcPts val="7278"/>
              </a:lnSpc>
            </a:pPr>
            <a:r>
              <a:rPr lang="en-US" sz="5198">
                <a:solidFill>
                  <a:srgbClr val="2B2B2B"/>
                </a:solidFill>
                <a:latin typeface="Canva Sans Bold"/>
                <a:ea typeface="Canva Sans Bold"/>
                <a:cs typeface="Canva Sans Bold"/>
                <a:sym typeface="Canva Sans Bold"/>
              </a:rPr>
              <a:t>Problem Statement </a:t>
            </a:r>
          </a:p>
        </p:txBody>
      </p:sp>
      <p:sp>
        <p:nvSpPr>
          <p:cNvPr id="6" name="TextBox 6"/>
          <p:cNvSpPr txBox="1"/>
          <p:nvPr/>
        </p:nvSpPr>
        <p:spPr>
          <a:xfrm>
            <a:off x="9235331" y="3055702"/>
            <a:ext cx="3225078" cy="982345"/>
          </a:xfrm>
          <a:prstGeom prst="rect">
            <a:avLst/>
          </a:prstGeom>
        </p:spPr>
        <p:txBody>
          <a:bodyPr lIns="0" tIns="0" rIns="0" bIns="0" rtlCol="0" anchor="t">
            <a:spAutoFit/>
          </a:bodyPr>
          <a:lstStyle/>
          <a:p>
            <a:pPr algn="ctr">
              <a:lnSpc>
                <a:spcPts val="7278"/>
              </a:lnSpc>
            </a:pPr>
            <a:r>
              <a:rPr lang="en-US" sz="5198">
                <a:solidFill>
                  <a:srgbClr val="2B2B2B"/>
                </a:solidFill>
                <a:latin typeface="Canva Sans Bold"/>
                <a:ea typeface="Canva Sans Bold"/>
                <a:cs typeface="Canva Sans Bold"/>
                <a:sym typeface="Canva Sans Bold"/>
              </a:rPr>
              <a:t>End Users</a:t>
            </a:r>
          </a:p>
        </p:txBody>
      </p:sp>
      <p:sp>
        <p:nvSpPr>
          <p:cNvPr id="7" name="TextBox 7"/>
          <p:cNvSpPr txBox="1"/>
          <p:nvPr/>
        </p:nvSpPr>
        <p:spPr>
          <a:xfrm>
            <a:off x="9247498" y="1863807"/>
            <a:ext cx="5697953" cy="982345"/>
          </a:xfrm>
          <a:prstGeom prst="rect">
            <a:avLst/>
          </a:prstGeom>
        </p:spPr>
        <p:txBody>
          <a:bodyPr lIns="0" tIns="0" rIns="0" bIns="0" rtlCol="0" anchor="t">
            <a:spAutoFit/>
          </a:bodyPr>
          <a:lstStyle/>
          <a:p>
            <a:pPr algn="ctr">
              <a:lnSpc>
                <a:spcPts val="7278"/>
              </a:lnSpc>
            </a:pPr>
            <a:r>
              <a:rPr lang="en-US" sz="5198">
                <a:solidFill>
                  <a:srgbClr val="2B2B2B"/>
                </a:solidFill>
                <a:latin typeface="Canva Sans Bold"/>
                <a:ea typeface="Canva Sans Bold"/>
                <a:cs typeface="Canva Sans Bold"/>
                <a:sym typeface="Canva Sans Bold"/>
              </a:rPr>
              <a:t>Project Overview </a:t>
            </a:r>
          </a:p>
        </p:txBody>
      </p:sp>
      <p:sp>
        <p:nvSpPr>
          <p:cNvPr id="8" name="TextBox 8"/>
          <p:cNvSpPr txBox="1"/>
          <p:nvPr/>
        </p:nvSpPr>
        <p:spPr>
          <a:xfrm>
            <a:off x="8366082" y="3018714"/>
            <a:ext cx="937771" cy="1036320"/>
          </a:xfrm>
          <a:prstGeom prst="rect">
            <a:avLst/>
          </a:prstGeom>
        </p:spPr>
        <p:txBody>
          <a:bodyPr lIns="0" tIns="0" rIns="0" bIns="0" rtlCol="0" anchor="t">
            <a:spAutoFit/>
          </a:bodyPr>
          <a:lstStyle/>
          <a:p>
            <a:pPr algn="ctr">
              <a:lnSpc>
                <a:spcPts val="5880"/>
              </a:lnSpc>
            </a:pPr>
            <a:r>
              <a:rPr lang="en-US" sz="4200">
                <a:solidFill>
                  <a:srgbClr val="2B2B2B"/>
                </a:solidFill>
                <a:latin typeface="Agrandir Bold"/>
                <a:ea typeface="Agrandir Bold"/>
                <a:cs typeface="Agrandir Bold"/>
                <a:sym typeface="Agrandir Bold"/>
              </a:rPr>
              <a:t>3.</a:t>
            </a:r>
          </a:p>
        </p:txBody>
      </p:sp>
      <p:sp>
        <p:nvSpPr>
          <p:cNvPr id="9" name="TextBox 9"/>
          <p:cNvSpPr txBox="1"/>
          <p:nvPr/>
        </p:nvSpPr>
        <p:spPr>
          <a:xfrm>
            <a:off x="8366082" y="4107180"/>
            <a:ext cx="812893" cy="1036320"/>
          </a:xfrm>
          <a:prstGeom prst="rect">
            <a:avLst/>
          </a:prstGeom>
        </p:spPr>
        <p:txBody>
          <a:bodyPr lIns="0" tIns="0" rIns="0" bIns="0" rtlCol="0" anchor="t">
            <a:spAutoFit/>
          </a:bodyPr>
          <a:lstStyle/>
          <a:p>
            <a:pPr algn="ctr">
              <a:lnSpc>
                <a:spcPts val="5880"/>
              </a:lnSpc>
            </a:pPr>
            <a:r>
              <a:rPr lang="en-US" sz="4200">
                <a:solidFill>
                  <a:srgbClr val="2B2B2B"/>
                </a:solidFill>
                <a:latin typeface="Agrandir Bold"/>
                <a:ea typeface="Agrandir Bold"/>
                <a:cs typeface="Agrandir Bold"/>
                <a:sym typeface="Agrandir Bold"/>
              </a:rPr>
              <a:t>4.</a:t>
            </a:r>
          </a:p>
        </p:txBody>
      </p:sp>
      <p:sp>
        <p:nvSpPr>
          <p:cNvPr id="10" name="TextBox 10"/>
          <p:cNvSpPr txBox="1"/>
          <p:nvPr/>
        </p:nvSpPr>
        <p:spPr>
          <a:xfrm>
            <a:off x="9199428" y="4108028"/>
            <a:ext cx="5575500" cy="1861394"/>
          </a:xfrm>
          <a:prstGeom prst="rect">
            <a:avLst/>
          </a:prstGeom>
        </p:spPr>
        <p:txBody>
          <a:bodyPr lIns="0" tIns="0" rIns="0" bIns="0" rtlCol="0" anchor="t">
            <a:spAutoFit/>
          </a:bodyPr>
          <a:lstStyle/>
          <a:p>
            <a:pPr algn="ctr">
              <a:lnSpc>
                <a:spcPts val="7008"/>
              </a:lnSpc>
            </a:pPr>
            <a:r>
              <a:rPr lang="en-US" sz="5006">
                <a:solidFill>
                  <a:srgbClr val="2B2B2B"/>
                </a:solidFill>
                <a:latin typeface="Canva Sans Bold"/>
                <a:ea typeface="Canva Sans Bold"/>
                <a:cs typeface="Canva Sans Bold"/>
                <a:sym typeface="Canva Sans Bold"/>
              </a:rPr>
              <a:t>Our Solution and proposition </a:t>
            </a:r>
          </a:p>
        </p:txBody>
      </p:sp>
      <p:sp>
        <p:nvSpPr>
          <p:cNvPr id="11" name="TextBox 11"/>
          <p:cNvSpPr txBox="1"/>
          <p:nvPr/>
        </p:nvSpPr>
        <p:spPr>
          <a:xfrm>
            <a:off x="8582283" y="6134522"/>
            <a:ext cx="493203" cy="1036320"/>
          </a:xfrm>
          <a:prstGeom prst="rect">
            <a:avLst/>
          </a:prstGeom>
        </p:spPr>
        <p:txBody>
          <a:bodyPr lIns="0" tIns="0" rIns="0" bIns="0" rtlCol="0" anchor="t">
            <a:spAutoFit/>
          </a:bodyPr>
          <a:lstStyle/>
          <a:p>
            <a:pPr algn="ctr">
              <a:lnSpc>
                <a:spcPts val="5880"/>
              </a:lnSpc>
            </a:pPr>
            <a:r>
              <a:rPr lang="en-US" sz="4200">
                <a:solidFill>
                  <a:srgbClr val="2B2B2B"/>
                </a:solidFill>
                <a:latin typeface="Agrandir Bold"/>
                <a:ea typeface="Agrandir Bold"/>
                <a:cs typeface="Agrandir Bold"/>
                <a:sym typeface="Agrandir Bold"/>
              </a:rPr>
              <a:t>5.</a:t>
            </a:r>
          </a:p>
        </p:txBody>
      </p:sp>
      <p:sp>
        <p:nvSpPr>
          <p:cNvPr id="12" name="TextBox 12"/>
          <p:cNvSpPr txBox="1"/>
          <p:nvPr/>
        </p:nvSpPr>
        <p:spPr>
          <a:xfrm>
            <a:off x="9199428" y="6188497"/>
            <a:ext cx="6612082" cy="982345"/>
          </a:xfrm>
          <a:prstGeom prst="rect">
            <a:avLst/>
          </a:prstGeom>
        </p:spPr>
        <p:txBody>
          <a:bodyPr lIns="0" tIns="0" rIns="0" bIns="0" rtlCol="0" anchor="t">
            <a:spAutoFit/>
          </a:bodyPr>
          <a:lstStyle/>
          <a:p>
            <a:pPr algn="ctr">
              <a:lnSpc>
                <a:spcPts val="7278"/>
              </a:lnSpc>
            </a:pPr>
            <a:r>
              <a:rPr lang="en-US" sz="5198">
                <a:solidFill>
                  <a:srgbClr val="2B2B2B"/>
                </a:solidFill>
                <a:latin typeface="Canva Sans Bold"/>
                <a:ea typeface="Canva Sans Bold"/>
                <a:cs typeface="Canva Sans Bold"/>
                <a:sym typeface="Canva Sans Bold"/>
              </a:rPr>
              <a:t>Dataset Description </a:t>
            </a:r>
          </a:p>
        </p:txBody>
      </p:sp>
      <p:sp>
        <p:nvSpPr>
          <p:cNvPr id="13" name="TextBox 13"/>
          <p:cNvSpPr txBox="1"/>
          <p:nvPr/>
        </p:nvSpPr>
        <p:spPr>
          <a:xfrm>
            <a:off x="8545314" y="6948379"/>
            <a:ext cx="493203" cy="1036320"/>
          </a:xfrm>
          <a:prstGeom prst="rect">
            <a:avLst/>
          </a:prstGeom>
        </p:spPr>
        <p:txBody>
          <a:bodyPr lIns="0" tIns="0" rIns="0" bIns="0" rtlCol="0" anchor="t">
            <a:spAutoFit/>
          </a:bodyPr>
          <a:lstStyle/>
          <a:p>
            <a:pPr algn="ctr">
              <a:lnSpc>
                <a:spcPts val="5880"/>
              </a:lnSpc>
            </a:pPr>
            <a:r>
              <a:rPr lang="en-US" sz="4200">
                <a:solidFill>
                  <a:srgbClr val="2B2B2B"/>
                </a:solidFill>
                <a:latin typeface="Agrandir Bold"/>
                <a:ea typeface="Agrandir Bold"/>
                <a:cs typeface="Agrandir Bold"/>
                <a:sym typeface="Agrandir Bold"/>
              </a:rPr>
              <a:t>6.</a:t>
            </a:r>
          </a:p>
        </p:txBody>
      </p:sp>
      <p:sp>
        <p:nvSpPr>
          <p:cNvPr id="14" name="TextBox 14"/>
          <p:cNvSpPr txBox="1"/>
          <p:nvPr/>
        </p:nvSpPr>
        <p:spPr>
          <a:xfrm>
            <a:off x="8545314" y="8007401"/>
            <a:ext cx="493203" cy="1036320"/>
          </a:xfrm>
          <a:prstGeom prst="rect">
            <a:avLst/>
          </a:prstGeom>
        </p:spPr>
        <p:txBody>
          <a:bodyPr lIns="0" tIns="0" rIns="0" bIns="0" rtlCol="0" anchor="t">
            <a:spAutoFit/>
          </a:bodyPr>
          <a:lstStyle/>
          <a:p>
            <a:pPr algn="ctr">
              <a:lnSpc>
                <a:spcPts val="5880"/>
              </a:lnSpc>
            </a:pPr>
            <a:r>
              <a:rPr lang="en-US" sz="4200">
                <a:solidFill>
                  <a:srgbClr val="2B2B2B"/>
                </a:solidFill>
                <a:latin typeface="Agrandir Bold"/>
                <a:ea typeface="Agrandir Bold"/>
                <a:cs typeface="Agrandir Bold"/>
                <a:sym typeface="Agrandir Bold"/>
              </a:rPr>
              <a:t>7.</a:t>
            </a:r>
          </a:p>
        </p:txBody>
      </p:sp>
      <p:sp>
        <p:nvSpPr>
          <p:cNvPr id="15" name="TextBox 15"/>
          <p:cNvSpPr txBox="1"/>
          <p:nvPr/>
        </p:nvSpPr>
        <p:spPr>
          <a:xfrm>
            <a:off x="9199428" y="7157929"/>
            <a:ext cx="6694938" cy="982345"/>
          </a:xfrm>
          <a:prstGeom prst="rect">
            <a:avLst/>
          </a:prstGeom>
        </p:spPr>
        <p:txBody>
          <a:bodyPr lIns="0" tIns="0" rIns="0" bIns="0" rtlCol="0" anchor="t">
            <a:spAutoFit/>
          </a:bodyPr>
          <a:lstStyle/>
          <a:p>
            <a:pPr algn="ctr">
              <a:lnSpc>
                <a:spcPts val="7278"/>
              </a:lnSpc>
            </a:pPr>
            <a:r>
              <a:rPr lang="en-US" sz="5198">
                <a:solidFill>
                  <a:srgbClr val="2B2B2B"/>
                </a:solidFill>
                <a:latin typeface="Canva Sans Bold"/>
                <a:ea typeface="Canva Sans Bold"/>
                <a:cs typeface="Canva Sans Bold"/>
                <a:sym typeface="Canva Sans Bold"/>
              </a:rPr>
              <a:t>Modelling Approach </a:t>
            </a:r>
          </a:p>
        </p:txBody>
      </p:sp>
      <p:sp>
        <p:nvSpPr>
          <p:cNvPr id="16" name="TextBox 16"/>
          <p:cNvSpPr txBox="1"/>
          <p:nvPr/>
        </p:nvSpPr>
        <p:spPr>
          <a:xfrm>
            <a:off x="9144000" y="8061376"/>
            <a:ext cx="7539417" cy="982345"/>
          </a:xfrm>
          <a:prstGeom prst="rect">
            <a:avLst/>
          </a:prstGeom>
        </p:spPr>
        <p:txBody>
          <a:bodyPr lIns="0" tIns="0" rIns="0" bIns="0" rtlCol="0" anchor="t">
            <a:spAutoFit/>
          </a:bodyPr>
          <a:lstStyle/>
          <a:p>
            <a:pPr algn="ctr">
              <a:lnSpc>
                <a:spcPts val="7278"/>
              </a:lnSpc>
            </a:pPr>
            <a:r>
              <a:rPr lang="en-US" sz="5198">
                <a:solidFill>
                  <a:srgbClr val="2B2B2B"/>
                </a:solidFill>
                <a:latin typeface="Canva Sans Bold"/>
                <a:ea typeface="Canva Sans Bold"/>
                <a:cs typeface="Canva Sans Bold"/>
                <a:sym typeface="Canva Sans Bold"/>
              </a:rPr>
              <a:t>Results and Discussion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srcRect/>
          <a:stretch>
            <a:fillRect/>
          </a:stretch>
        </p:blipFill>
        <p:spPr>
          <a:xfrm rot="-5741405">
            <a:off x="8316155" y="8504485"/>
            <a:ext cx="4865516" cy="6168780"/>
          </a:xfrm>
          <a:prstGeom prst="rect">
            <a:avLst/>
          </a:prstGeom>
        </p:spPr>
      </p:pic>
      <p:sp>
        <p:nvSpPr>
          <p:cNvPr id="4" name="TextBox 4"/>
          <p:cNvSpPr txBox="1"/>
          <p:nvPr/>
        </p:nvSpPr>
        <p:spPr>
          <a:xfrm>
            <a:off x="1402178" y="2570877"/>
            <a:ext cx="15483645" cy="6083766"/>
          </a:xfrm>
          <a:prstGeom prst="rect">
            <a:avLst/>
          </a:prstGeom>
        </p:spPr>
        <p:txBody>
          <a:bodyPr lIns="0" tIns="0" rIns="0" bIns="0" rtlCol="0" anchor="t">
            <a:spAutoFit/>
          </a:bodyPr>
          <a:lstStyle/>
          <a:p>
            <a:pPr algn="ctr">
              <a:lnSpc>
                <a:spcPts val="4677"/>
              </a:lnSpc>
            </a:pPr>
            <a:r>
              <a:rPr lang="en-US" sz="3340">
                <a:solidFill>
                  <a:srgbClr val="000000"/>
                </a:solidFill>
                <a:latin typeface="Agrandir Bold"/>
                <a:ea typeface="Agrandir Bold"/>
                <a:cs typeface="Agrandir Bold"/>
                <a:sym typeface="Agrandir Bold"/>
              </a:rPr>
              <a:t>We have to track the performance of employees work motive for the organization and So that we can completely focus on the growth and structure of the organization and also to develop their personal skills and talents. </a:t>
            </a:r>
          </a:p>
          <a:p>
            <a:pPr algn="ctr">
              <a:lnSpc>
                <a:spcPts val="4677"/>
              </a:lnSpc>
            </a:pPr>
            <a:endParaRPr lang="en-US" sz="3340">
              <a:solidFill>
                <a:srgbClr val="000000"/>
              </a:solidFill>
              <a:latin typeface="Agrandir Bold"/>
              <a:ea typeface="Agrandir Bold"/>
              <a:cs typeface="Agrandir Bold"/>
              <a:sym typeface="Agrandir Bold"/>
            </a:endParaRPr>
          </a:p>
          <a:p>
            <a:pPr algn="ctr">
              <a:lnSpc>
                <a:spcPts val="4677"/>
              </a:lnSpc>
            </a:pPr>
            <a:r>
              <a:rPr lang="en-US" sz="3340">
                <a:solidFill>
                  <a:srgbClr val="000000"/>
                </a:solidFill>
                <a:latin typeface="Agrandir Bold"/>
                <a:ea typeface="Agrandir Bold"/>
                <a:cs typeface="Agrandir Bold"/>
                <a:sym typeface="Agrandir Bold"/>
              </a:rPr>
              <a:t>We have to motivate the best and executive employees with increments, promotion and bonus.</a:t>
            </a:r>
          </a:p>
          <a:p>
            <a:pPr algn="ctr">
              <a:lnSpc>
                <a:spcPts val="4677"/>
              </a:lnSpc>
            </a:pPr>
            <a:endParaRPr lang="en-US" sz="3340">
              <a:solidFill>
                <a:srgbClr val="000000"/>
              </a:solidFill>
              <a:latin typeface="Agrandir Bold"/>
              <a:ea typeface="Agrandir Bold"/>
              <a:cs typeface="Agrandir Bold"/>
              <a:sym typeface="Agrandir Bold"/>
            </a:endParaRPr>
          </a:p>
          <a:p>
            <a:pPr algn="ctr">
              <a:lnSpc>
                <a:spcPts val="4677"/>
              </a:lnSpc>
            </a:pPr>
            <a:r>
              <a:rPr lang="en-US" sz="3340">
                <a:solidFill>
                  <a:srgbClr val="000000"/>
                </a:solidFill>
                <a:latin typeface="Agrandir Bold"/>
                <a:ea typeface="Agrandir Bold"/>
                <a:cs typeface="Agrandir Bold"/>
                <a:sym typeface="Agrandir Bold"/>
              </a:rPr>
              <a:t>We have to train and motivate the under developed employees in a and effective manner with proper specifications.</a:t>
            </a:r>
          </a:p>
        </p:txBody>
      </p:sp>
      <p:sp>
        <p:nvSpPr>
          <p:cNvPr id="5" name="TextBox 5"/>
          <p:cNvSpPr txBox="1"/>
          <p:nvPr/>
        </p:nvSpPr>
        <p:spPr>
          <a:xfrm>
            <a:off x="473041" y="781050"/>
            <a:ext cx="12430652" cy="1308100"/>
          </a:xfrm>
          <a:prstGeom prst="rect">
            <a:avLst/>
          </a:prstGeom>
        </p:spPr>
        <p:txBody>
          <a:bodyPr lIns="0" tIns="0" rIns="0" bIns="0" rtlCol="0" anchor="t">
            <a:spAutoFit/>
          </a:bodyPr>
          <a:lstStyle/>
          <a:p>
            <a:pPr algn="ctr">
              <a:lnSpc>
                <a:spcPts val="9799"/>
              </a:lnSpc>
            </a:pPr>
            <a:r>
              <a:rPr lang="en-US" sz="6998">
                <a:solidFill>
                  <a:srgbClr val="1F2C9C"/>
                </a:solidFill>
                <a:latin typeface="DM Serif Display"/>
                <a:ea typeface="DM Serif Display"/>
                <a:cs typeface="DM Serif Display"/>
                <a:sym typeface="DM Serif Display"/>
              </a:rPr>
              <a:t>PROBLEM STATEMENT </a:t>
            </a:r>
          </a:p>
        </p:txBody>
      </p:sp>
      <p:sp>
        <p:nvSpPr>
          <p:cNvPr id="6" name="TextBox 6"/>
          <p:cNvSpPr txBox="1"/>
          <p:nvPr/>
        </p:nvSpPr>
        <p:spPr>
          <a:xfrm>
            <a:off x="1402178" y="2666127"/>
            <a:ext cx="314866" cy="1008380"/>
          </a:xfrm>
          <a:prstGeom prst="rect">
            <a:avLst/>
          </a:prstGeom>
        </p:spPr>
        <p:txBody>
          <a:bodyPr lIns="0" tIns="0" rIns="0" bIns="0" rtlCol="0" anchor="t">
            <a:spAutoFit/>
          </a:bodyPr>
          <a:lstStyle/>
          <a:p>
            <a:pPr algn="ctr">
              <a:lnSpc>
                <a:spcPts val="7420"/>
              </a:lnSpc>
            </a:pPr>
            <a:r>
              <a:rPr lang="en-US" sz="5299">
                <a:solidFill>
                  <a:srgbClr val="901863"/>
                </a:solidFill>
                <a:latin typeface="Canva Sans Bold"/>
                <a:ea typeface="Canva Sans Bold"/>
                <a:cs typeface="Canva Sans Bold"/>
                <a:sym typeface="Canva Sans Bold"/>
              </a:rPr>
              <a:t>*</a:t>
            </a:r>
          </a:p>
        </p:txBody>
      </p:sp>
      <p:sp>
        <p:nvSpPr>
          <p:cNvPr id="7" name="TextBox 7"/>
          <p:cNvSpPr txBox="1"/>
          <p:nvPr/>
        </p:nvSpPr>
        <p:spPr>
          <a:xfrm>
            <a:off x="1087311" y="5555610"/>
            <a:ext cx="314866" cy="1008380"/>
          </a:xfrm>
          <a:prstGeom prst="rect">
            <a:avLst/>
          </a:prstGeom>
        </p:spPr>
        <p:txBody>
          <a:bodyPr lIns="0" tIns="0" rIns="0" bIns="0" rtlCol="0" anchor="t">
            <a:spAutoFit/>
          </a:bodyPr>
          <a:lstStyle/>
          <a:p>
            <a:pPr algn="ctr">
              <a:lnSpc>
                <a:spcPts val="7420"/>
              </a:lnSpc>
            </a:pPr>
            <a:r>
              <a:rPr lang="en-US" sz="5299">
                <a:solidFill>
                  <a:srgbClr val="901863"/>
                </a:solidFill>
                <a:latin typeface="Canva Sans Bold"/>
                <a:ea typeface="Canva Sans Bold"/>
                <a:cs typeface="Canva Sans Bold"/>
                <a:sym typeface="Canva Sans Bold"/>
              </a:rPr>
              <a:t>*</a:t>
            </a:r>
          </a:p>
        </p:txBody>
      </p:sp>
      <p:sp>
        <p:nvSpPr>
          <p:cNvPr id="8" name="TextBox 8"/>
          <p:cNvSpPr txBox="1"/>
          <p:nvPr/>
        </p:nvSpPr>
        <p:spPr>
          <a:xfrm>
            <a:off x="1244745" y="7231885"/>
            <a:ext cx="314866" cy="1008380"/>
          </a:xfrm>
          <a:prstGeom prst="rect">
            <a:avLst/>
          </a:prstGeom>
        </p:spPr>
        <p:txBody>
          <a:bodyPr lIns="0" tIns="0" rIns="0" bIns="0" rtlCol="0" anchor="t">
            <a:spAutoFit/>
          </a:bodyPr>
          <a:lstStyle/>
          <a:p>
            <a:pPr algn="ctr">
              <a:lnSpc>
                <a:spcPts val="7420"/>
              </a:lnSpc>
            </a:pPr>
            <a:r>
              <a:rPr lang="en-US" sz="5299">
                <a:solidFill>
                  <a:srgbClr val="901863"/>
                </a:solidFill>
                <a:latin typeface="Canva Sans Bold"/>
                <a:ea typeface="Canva Sans Bold"/>
                <a:cs typeface="Canva Sans Bold"/>
                <a:sym typeface="Canva Sans Bold"/>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0" y="1047750"/>
            <a:ext cx="11876240" cy="1038225"/>
          </a:xfrm>
          <a:prstGeom prst="rect">
            <a:avLst/>
          </a:prstGeom>
        </p:spPr>
        <p:txBody>
          <a:bodyPr lIns="0" tIns="0" rIns="0" bIns="0" rtlCol="0" anchor="t">
            <a:spAutoFit/>
          </a:bodyPr>
          <a:lstStyle/>
          <a:p>
            <a:pPr algn="ctr">
              <a:lnSpc>
                <a:spcPts val="8399"/>
              </a:lnSpc>
            </a:pPr>
            <a:r>
              <a:rPr lang="en-US" sz="6998">
                <a:solidFill>
                  <a:srgbClr val="1F2C9C"/>
                </a:solidFill>
                <a:latin typeface="DM Serif Display"/>
                <a:ea typeface="DM Serif Display"/>
                <a:cs typeface="DM Serif Display"/>
                <a:sym typeface="DM Serif Display"/>
              </a:rPr>
              <a:t>PROJECT OVERVIEW </a:t>
            </a:r>
          </a:p>
        </p:txBody>
      </p:sp>
      <p:pic>
        <p:nvPicPr>
          <p:cNvPr id="3" name="Picture 3"/>
          <p:cNvPicPr>
            <a:picLocks noChangeAspect="1"/>
          </p:cNvPicPr>
          <p:nvPr/>
        </p:nvPicPr>
        <p:blipFill>
          <a:blip r:embed="rId2"/>
          <a:srcRect/>
          <a:stretch>
            <a:fillRect/>
          </a:stretch>
        </p:blipFill>
        <p:spPr>
          <a:xfrm>
            <a:off x="-4810715" y="2950641"/>
            <a:ext cx="9621431" cy="9789932"/>
          </a:xfrm>
          <a:prstGeom prst="rect">
            <a:avLst/>
          </a:prstGeom>
        </p:spPr>
      </p:pic>
      <p:pic>
        <p:nvPicPr>
          <p:cNvPr id="4" name="Picture 4"/>
          <p:cNvPicPr>
            <a:picLocks noChangeAspect="1"/>
          </p:cNvPicPr>
          <p:nvPr/>
        </p:nvPicPr>
        <p:blipFill>
          <a:blip r:embed="rId3"/>
          <a:srcRect/>
          <a:stretch>
            <a:fillRect/>
          </a:stretch>
        </p:blipFill>
        <p:spPr>
          <a:xfrm rot="9720163">
            <a:off x="12600387" y="-3298660"/>
            <a:ext cx="8670039" cy="8654721"/>
          </a:xfrm>
          <a:prstGeom prst="rect">
            <a:avLst/>
          </a:prstGeom>
        </p:spPr>
      </p:pic>
      <p:sp>
        <p:nvSpPr>
          <p:cNvPr id="5" name="TextBox 5"/>
          <p:cNvSpPr txBox="1"/>
          <p:nvPr/>
        </p:nvSpPr>
        <p:spPr>
          <a:xfrm>
            <a:off x="3185132" y="2760141"/>
            <a:ext cx="9121973" cy="982345"/>
          </a:xfrm>
          <a:prstGeom prst="rect">
            <a:avLst/>
          </a:prstGeom>
        </p:spPr>
        <p:txBody>
          <a:bodyPr lIns="0" tIns="0" rIns="0" bIns="0" rtlCol="0" anchor="t">
            <a:spAutoFit/>
          </a:bodyPr>
          <a:lstStyle/>
          <a:p>
            <a:pPr algn="ctr">
              <a:lnSpc>
                <a:spcPts val="7278"/>
              </a:lnSpc>
            </a:pPr>
            <a:r>
              <a:rPr lang="en-US" sz="5198">
                <a:solidFill>
                  <a:srgbClr val="901863"/>
                </a:solidFill>
                <a:latin typeface="Canva Sans Bold"/>
                <a:ea typeface="Canva Sans Bold"/>
                <a:cs typeface="Canva Sans Bold"/>
                <a:sym typeface="Canva Sans Bold"/>
              </a:rPr>
              <a:t>EMPLOYEE DATA ANALYSIS </a:t>
            </a:r>
          </a:p>
        </p:txBody>
      </p:sp>
      <p:sp>
        <p:nvSpPr>
          <p:cNvPr id="6" name="TextBox 6"/>
          <p:cNvSpPr txBox="1"/>
          <p:nvPr/>
        </p:nvSpPr>
        <p:spPr>
          <a:xfrm>
            <a:off x="2494086" y="4224646"/>
            <a:ext cx="15070355" cy="3620961"/>
          </a:xfrm>
          <a:prstGeom prst="rect">
            <a:avLst/>
          </a:prstGeom>
        </p:spPr>
        <p:txBody>
          <a:bodyPr lIns="0" tIns="0" rIns="0" bIns="0" rtlCol="0" anchor="t">
            <a:spAutoFit/>
          </a:bodyPr>
          <a:lstStyle/>
          <a:p>
            <a:pPr algn="ctr">
              <a:lnSpc>
                <a:spcPts val="5609"/>
              </a:lnSpc>
            </a:pPr>
            <a:r>
              <a:rPr lang="en-US" sz="4006">
                <a:solidFill>
                  <a:srgbClr val="000000"/>
                </a:solidFill>
                <a:latin typeface="Playpen Sans"/>
                <a:ea typeface="Playpen Sans"/>
                <a:cs typeface="Playpen Sans"/>
                <a:sym typeface="Playpen Sans"/>
              </a:rPr>
              <a:t>Analysing the performance of the employees by considering the various factors like Gender, Performance score , Ratings and their Achievements , inorder to identify the trends and patterns of different categories of employees like high, medium and low.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425796">
            <a:off x="-4836105" y="-3855776"/>
            <a:ext cx="17005599" cy="18983681"/>
          </a:xfrm>
          <a:prstGeom prst="rect">
            <a:avLst/>
          </a:prstGeom>
        </p:spPr>
      </p:pic>
      <p:grpSp>
        <p:nvGrpSpPr>
          <p:cNvPr id="3" name="Group 3"/>
          <p:cNvGrpSpPr/>
          <p:nvPr/>
        </p:nvGrpSpPr>
        <p:grpSpPr>
          <a:xfrm>
            <a:off x="435734" y="3715029"/>
            <a:ext cx="4609756" cy="3278689"/>
            <a:chOff x="0" y="0"/>
            <a:chExt cx="6146341" cy="4371585"/>
          </a:xfrm>
        </p:grpSpPr>
        <p:sp>
          <p:nvSpPr>
            <p:cNvPr id="4" name="Freeform 4"/>
            <p:cNvSpPr/>
            <p:nvPr/>
          </p:nvSpPr>
          <p:spPr>
            <a:xfrm>
              <a:off x="0" y="0"/>
              <a:ext cx="6146292" cy="4371594"/>
            </a:xfrm>
            <a:custGeom>
              <a:avLst/>
              <a:gdLst/>
              <a:ahLst/>
              <a:cxnLst/>
              <a:rect l="l" t="t" r="r" b="b"/>
              <a:pathLst>
                <a:path w="6146292" h="4371594">
                  <a:moveTo>
                    <a:pt x="0" y="0"/>
                  </a:moveTo>
                  <a:lnTo>
                    <a:pt x="6146292" y="0"/>
                  </a:lnTo>
                  <a:lnTo>
                    <a:pt x="6146292" y="4371594"/>
                  </a:lnTo>
                  <a:lnTo>
                    <a:pt x="0" y="4371594"/>
                  </a:lnTo>
                  <a:lnTo>
                    <a:pt x="0" y="0"/>
                  </a:lnTo>
                  <a:close/>
                </a:path>
              </a:pathLst>
            </a:custGeom>
            <a:blipFill>
              <a:blip r:embed="rId3"/>
              <a:stretch>
                <a:fillRect l="-33" r="-34"/>
              </a:stretch>
            </a:blipFill>
          </p:spPr>
        </p:sp>
      </p:grpSp>
      <p:sp>
        <p:nvSpPr>
          <p:cNvPr id="5" name="Freeform 5"/>
          <p:cNvSpPr/>
          <p:nvPr/>
        </p:nvSpPr>
        <p:spPr>
          <a:xfrm>
            <a:off x="5934888" y="4561469"/>
            <a:ext cx="2607705" cy="3630982"/>
          </a:xfrm>
          <a:custGeom>
            <a:avLst/>
            <a:gdLst/>
            <a:ahLst/>
            <a:cxnLst/>
            <a:rect l="l" t="t" r="r" b="b"/>
            <a:pathLst>
              <a:path w="2607705" h="3630982">
                <a:moveTo>
                  <a:pt x="0" y="0"/>
                </a:moveTo>
                <a:lnTo>
                  <a:pt x="2607705" y="0"/>
                </a:lnTo>
                <a:lnTo>
                  <a:pt x="2607705" y="3630982"/>
                </a:lnTo>
                <a:lnTo>
                  <a:pt x="0" y="3630982"/>
                </a:lnTo>
                <a:lnTo>
                  <a:pt x="0" y="0"/>
                </a:lnTo>
                <a:close/>
              </a:path>
            </a:pathLst>
          </a:custGeom>
          <a:blipFill>
            <a:blip r:embed="rId4">
              <a:extLst>
                <a:ext uri="{96DAC541-7B7A-43D3-8B79-37D633B846F1}">
                  <asvg:svgBlip xmlns:asvg="http://schemas.microsoft.com/office/drawing/2016/SVG/main" r:embed="rId5"/>
                </a:ext>
              </a:extLst>
            </a:blip>
            <a:stretch>
              <a:fillRect t="-194" b="-194"/>
            </a:stretch>
          </a:blipFill>
        </p:spPr>
      </p:sp>
      <p:grpSp>
        <p:nvGrpSpPr>
          <p:cNvPr id="6" name="Group 6"/>
          <p:cNvGrpSpPr/>
          <p:nvPr/>
        </p:nvGrpSpPr>
        <p:grpSpPr>
          <a:xfrm>
            <a:off x="10540896" y="3224902"/>
            <a:ext cx="1592355" cy="4258942"/>
            <a:chOff x="0" y="0"/>
            <a:chExt cx="2123140" cy="5678589"/>
          </a:xfrm>
        </p:grpSpPr>
        <p:sp>
          <p:nvSpPr>
            <p:cNvPr id="7" name="Freeform 7"/>
            <p:cNvSpPr/>
            <p:nvPr/>
          </p:nvSpPr>
          <p:spPr>
            <a:xfrm>
              <a:off x="0" y="0"/>
              <a:ext cx="2123186" cy="5678551"/>
            </a:xfrm>
            <a:custGeom>
              <a:avLst/>
              <a:gdLst/>
              <a:ahLst/>
              <a:cxnLst/>
              <a:rect l="l" t="t" r="r" b="b"/>
              <a:pathLst>
                <a:path w="2123186" h="5678551">
                  <a:moveTo>
                    <a:pt x="0" y="0"/>
                  </a:moveTo>
                  <a:lnTo>
                    <a:pt x="2123186" y="0"/>
                  </a:lnTo>
                  <a:lnTo>
                    <a:pt x="2123186" y="5678551"/>
                  </a:lnTo>
                  <a:lnTo>
                    <a:pt x="0" y="5678551"/>
                  </a:lnTo>
                  <a:lnTo>
                    <a:pt x="0" y="0"/>
                  </a:lnTo>
                  <a:close/>
                </a:path>
              </a:pathLst>
            </a:custGeom>
            <a:blipFill>
              <a:blip r:embed="rId6"/>
              <a:stretch>
                <a:fillRect t="-2203" r="2" b="-2204"/>
              </a:stretch>
            </a:blipFill>
          </p:spPr>
        </p:sp>
      </p:grpSp>
      <p:grpSp>
        <p:nvGrpSpPr>
          <p:cNvPr id="8" name="Group 8"/>
          <p:cNvGrpSpPr/>
          <p:nvPr/>
        </p:nvGrpSpPr>
        <p:grpSpPr>
          <a:xfrm>
            <a:off x="13425907" y="3014029"/>
            <a:ext cx="4340634" cy="3906571"/>
            <a:chOff x="0" y="0"/>
            <a:chExt cx="5787512" cy="5208761"/>
          </a:xfrm>
        </p:grpSpPr>
        <p:sp>
          <p:nvSpPr>
            <p:cNvPr id="9" name="Freeform 9"/>
            <p:cNvSpPr/>
            <p:nvPr/>
          </p:nvSpPr>
          <p:spPr>
            <a:xfrm>
              <a:off x="0" y="0"/>
              <a:ext cx="5787517" cy="5208778"/>
            </a:xfrm>
            <a:custGeom>
              <a:avLst/>
              <a:gdLst/>
              <a:ahLst/>
              <a:cxnLst/>
              <a:rect l="l" t="t" r="r" b="b"/>
              <a:pathLst>
                <a:path w="5787517" h="5208778">
                  <a:moveTo>
                    <a:pt x="0" y="0"/>
                  </a:moveTo>
                  <a:lnTo>
                    <a:pt x="5787517" y="0"/>
                  </a:lnTo>
                  <a:lnTo>
                    <a:pt x="5787517" y="5208778"/>
                  </a:lnTo>
                  <a:lnTo>
                    <a:pt x="0" y="5208778"/>
                  </a:lnTo>
                  <a:lnTo>
                    <a:pt x="0" y="0"/>
                  </a:lnTo>
                  <a:close/>
                </a:path>
              </a:pathLst>
            </a:custGeom>
            <a:blipFill>
              <a:blip r:embed="rId7"/>
              <a:stretch>
                <a:fillRect t="-40" b="-39"/>
              </a:stretch>
            </a:blipFill>
          </p:spPr>
        </p:sp>
      </p:grpSp>
      <p:sp>
        <p:nvSpPr>
          <p:cNvPr id="10" name="TextBox 10"/>
          <p:cNvSpPr txBox="1"/>
          <p:nvPr/>
        </p:nvSpPr>
        <p:spPr>
          <a:xfrm>
            <a:off x="1964693" y="723900"/>
            <a:ext cx="14358613" cy="1537335"/>
          </a:xfrm>
          <a:prstGeom prst="rect">
            <a:avLst/>
          </a:prstGeom>
        </p:spPr>
        <p:txBody>
          <a:bodyPr lIns="0" tIns="0" rIns="0" bIns="0" rtlCol="0" anchor="t">
            <a:spAutoFit/>
          </a:bodyPr>
          <a:lstStyle/>
          <a:p>
            <a:pPr algn="ctr">
              <a:lnSpc>
                <a:spcPts val="11340"/>
              </a:lnSpc>
            </a:pPr>
            <a:r>
              <a:rPr lang="en-US" sz="8100">
                <a:solidFill>
                  <a:srgbClr val="1F2C9C"/>
                </a:solidFill>
                <a:latin typeface="DM Serif Display"/>
                <a:ea typeface="DM Serif Display"/>
                <a:cs typeface="DM Serif Display"/>
                <a:sym typeface="DM Serif Display"/>
              </a:rPr>
              <a:t>WHO ARE THE END OF USERS ? </a:t>
            </a:r>
          </a:p>
        </p:txBody>
      </p:sp>
      <p:sp>
        <p:nvSpPr>
          <p:cNvPr id="11" name="TextBox 11"/>
          <p:cNvSpPr txBox="1"/>
          <p:nvPr/>
        </p:nvSpPr>
        <p:spPr>
          <a:xfrm>
            <a:off x="732217" y="7044371"/>
            <a:ext cx="4016790" cy="1076960"/>
          </a:xfrm>
          <a:prstGeom prst="rect">
            <a:avLst/>
          </a:prstGeom>
        </p:spPr>
        <p:txBody>
          <a:bodyPr lIns="0" tIns="0" rIns="0" bIns="0" rtlCol="0" anchor="t">
            <a:spAutoFit/>
          </a:bodyPr>
          <a:lstStyle/>
          <a:p>
            <a:pPr algn="ctr">
              <a:lnSpc>
                <a:spcPts val="7839"/>
              </a:lnSpc>
            </a:pPr>
            <a:r>
              <a:rPr lang="en-US" sz="5599">
                <a:solidFill>
                  <a:srgbClr val="901863"/>
                </a:solidFill>
                <a:latin typeface="Canva Sans Bold"/>
                <a:ea typeface="Canva Sans Bold"/>
                <a:cs typeface="Canva Sans Bold"/>
                <a:sym typeface="Canva Sans Bold"/>
              </a:rPr>
              <a:t>EMPLOYEE </a:t>
            </a:r>
          </a:p>
        </p:txBody>
      </p:sp>
      <p:sp>
        <p:nvSpPr>
          <p:cNvPr id="12" name="TextBox 12"/>
          <p:cNvSpPr txBox="1"/>
          <p:nvPr/>
        </p:nvSpPr>
        <p:spPr>
          <a:xfrm>
            <a:off x="5045490" y="8459151"/>
            <a:ext cx="4386502" cy="1076960"/>
          </a:xfrm>
          <a:prstGeom prst="rect">
            <a:avLst/>
          </a:prstGeom>
        </p:spPr>
        <p:txBody>
          <a:bodyPr lIns="0" tIns="0" rIns="0" bIns="0" rtlCol="0" anchor="t">
            <a:spAutoFit/>
          </a:bodyPr>
          <a:lstStyle/>
          <a:p>
            <a:pPr algn="ctr">
              <a:lnSpc>
                <a:spcPts val="7839"/>
              </a:lnSpc>
            </a:pPr>
            <a:r>
              <a:rPr lang="en-US" sz="5599">
                <a:solidFill>
                  <a:srgbClr val="000000"/>
                </a:solidFill>
                <a:latin typeface="Canva Sans Bold"/>
                <a:ea typeface="Canva Sans Bold"/>
                <a:cs typeface="Canva Sans Bold"/>
                <a:sym typeface="Canva Sans Bold"/>
              </a:rPr>
              <a:t>EMPLOYER </a:t>
            </a:r>
          </a:p>
        </p:txBody>
      </p:sp>
      <p:sp>
        <p:nvSpPr>
          <p:cNvPr id="13" name="TextBox 13"/>
          <p:cNvSpPr txBox="1"/>
          <p:nvPr/>
        </p:nvSpPr>
        <p:spPr>
          <a:xfrm>
            <a:off x="9431992" y="7468551"/>
            <a:ext cx="3810162" cy="1076960"/>
          </a:xfrm>
          <a:prstGeom prst="rect">
            <a:avLst/>
          </a:prstGeom>
        </p:spPr>
        <p:txBody>
          <a:bodyPr lIns="0" tIns="0" rIns="0" bIns="0" rtlCol="0" anchor="t">
            <a:spAutoFit/>
          </a:bodyPr>
          <a:lstStyle/>
          <a:p>
            <a:pPr algn="ctr">
              <a:lnSpc>
                <a:spcPts val="7839"/>
              </a:lnSpc>
            </a:pPr>
            <a:r>
              <a:rPr lang="en-US" sz="5599">
                <a:solidFill>
                  <a:srgbClr val="901863"/>
                </a:solidFill>
                <a:latin typeface="Canva Sans Bold"/>
                <a:ea typeface="Canva Sans Bold"/>
                <a:cs typeface="Canva Sans Bold"/>
                <a:sym typeface="Canva Sans Bold"/>
              </a:rPr>
              <a:t>MANAGER </a:t>
            </a:r>
          </a:p>
        </p:txBody>
      </p:sp>
      <p:sp>
        <p:nvSpPr>
          <p:cNvPr id="14" name="TextBox 14"/>
          <p:cNvSpPr txBox="1"/>
          <p:nvPr/>
        </p:nvSpPr>
        <p:spPr>
          <a:xfrm>
            <a:off x="13376915" y="7044371"/>
            <a:ext cx="4355361" cy="2067560"/>
          </a:xfrm>
          <a:prstGeom prst="rect">
            <a:avLst/>
          </a:prstGeom>
        </p:spPr>
        <p:txBody>
          <a:bodyPr lIns="0" tIns="0" rIns="0" bIns="0" rtlCol="0" anchor="t">
            <a:spAutoFit/>
          </a:bodyPr>
          <a:lstStyle/>
          <a:p>
            <a:pPr algn="ctr">
              <a:lnSpc>
                <a:spcPts val="7839"/>
              </a:lnSpc>
            </a:pPr>
            <a:r>
              <a:rPr lang="en-US" sz="5599">
                <a:solidFill>
                  <a:srgbClr val="000000"/>
                </a:solidFill>
                <a:latin typeface="Canva Sans Bold"/>
                <a:ea typeface="Canva Sans Bold"/>
                <a:cs typeface="Canva Sans Bold"/>
                <a:sym typeface="Canva Sans Bold"/>
              </a:rPr>
              <a:t>EMPLOYEE </a:t>
            </a:r>
          </a:p>
          <a:p>
            <a:pPr algn="ctr">
              <a:lnSpc>
                <a:spcPts val="7839"/>
              </a:lnSpc>
            </a:pPr>
            <a:r>
              <a:rPr lang="en-US" sz="5599">
                <a:solidFill>
                  <a:srgbClr val="000000"/>
                </a:solidFill>
                <a:latin typeface="Canva Sans Bold"/>
                <a:ea typeface="Canva Sans Bold"/>
                <a:cs typeface="Canva Sans Bold"/>
                <a:sym typeface="Canva Sans Bold"/>
              </a:rPr>
              <a:t>HIERARCHY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511451" y="1028700"/>
            <a:ext cx="19770751" cy="18262535"/>
          </a:xfrm>
          <a:prstGeom prst="rect">
            <a:avLst/>
          </a:prstGeom>
        </p:spPr>
      </p:pic>
      <p:pic>
        <p:nvPicPr>
          <p:cNvPr id="3" name="Picture 3"/>
          <p:cNvPicPr>
            <a:picLocks noChangeAspect="1"/>
          </p:cNvPicPr>
          <p:nvPr/>
        </p:nvPicPr>
        <p:blipFill>
          <a:blip r:embed="rId3"/>
          <a:srcRect/>
          <a:stretch>
            <a:fillRect/>
          </a:stretch>
        </p:blipFill>
        <p:spPr>
          <a:xfrm rot="-3982960">
            <a:off x="13745551" y="-3705176"/>
            <a:ext cx="5352514" cy="7410352"/>
          </a:xfrm>
          <a:prstGeom prst="rect">
            <a:avLst/>
          </a:prstGeom>
        </p:spPr>
      </p:pic>
      <p:pic>
        <p:nvPicPr>
          <p:cNvPr id="4" name="Picture 4"/>
          <p:cNvPicPr>
            <a:picLocks noChangeAspect="1"/>
          </p:cNvPicPr>
          <p:nvPr/>
        </p:nvPicPr>
        <p:blipFill>
          <a:blip r:embed="rId4"/>
          <a:srcRect/>
          <a:stretch>
            <a:fillRect/>
          </a:stretch>
        </p:blipFill>
        <p:spPr>
          <a:xfrm rot="-1644077">
            <a:off x="16162301" y="-1063836"/>
            <a:ext cx="5468057" cy="6108036"/>
          </a:xfrm>
          <a:prstGeom prst="rect">
            <a:avLst/>
          </a:prstGeom>
        </p:spPr>
      </p:pic>
      <p:sp>
        <p:nvSpPr>
          <p:cNvPr id="5" name="TextBox 5"/>
          <p:cNvSpPr txBox="1"/>
          <p:nvPr/>
        </p:nvSpPr>
        <p:spPr>
          <a:xfrm>
            <a:off x="1947925" y="69460"/>
            <a:ext cx="12774544" cy="2851678"/>
          </a:xfrm>
          <a:prstGeom prst="rect">
            <a:avLst/>
          </a:prstGeom>
        </p:spPr>
        <p:txBody>
          <a:bodyPr lIns="0" tIns="0" rIns="0" bIns="0" rtlCol="0" anchor="t">
            <a:spAutoFit/>
          </a:bodyPr>
          <a:lstStyle/>
          <a:p>
            <a:pPr algn="ctr">
              <a:lnSpc>
                <a:spcPts val="10819"/>
              </a:lnSpc>
            </a:pPr>
            <a:r>
              <a:rPr lang="en-US" sz="7729">
                <a:solidFill>
                  <a:srgbClr val="1F2C9C"/>
                </a:solidFill>
                <a:latin typeface="DM Serif Display"/>
                <a:ea typeface="DM Serif Display"/>
                <a:cs typeface="DM Serif Display"/>
                <a:sym typeface="DM Serif Display"/>
              </a:rPr>
              <a:t>OUR SOLUTION AND IT'S VALUE PROPOSITION </a:t>
            </a:r>
          </a:p>
        </p:txBody>
      </p:sp>
      <p:sp>
        <p:nvSpPr>
          <p:cNvPr id="6" name="TextBox 6"/>
          <p:cNvSpPr txBox="1"/>
          <p:nvPr/>
        </p:nvSpPr>
        <p:spPr>
          <a:xfrm>
            <a:off x="4095812" y="3959364"/>
            <a:ext cx="12639463" cy="5720380"/>
          </a:xfrm>
          <a:prstGeom prst="rect">
            <a:avLst/>
          </a:prstGeom>
        </p:spPr>
        <p:txBody>
          <a:bodyPr lIns="0" tIns="0" rIns="0" bIns="0" rtlCol="0" anchor="t">
            <a:spAutoFit/>
          </a:bodyPr>
          <a:lstStyle/>
          <a:p>
            <a:pPr algn="ctr">
              <a:lnSpc>
                <a:spcPts val="4839"/>
              </a:lnSpc>
            </a:pPr>
            <a:r>
              <a:rPr lang="en-US" sz="3457">
                <a:solidFill>
                  <a:srgbClr val="197B91"/>
                </a:solidFill>
                <a:latin typeface="Agrandir"/>
                <a:ea typeface="Agrandir"/>
                <a:cs typeface="Agrandir"/>
                <a:sym typeface="Agrandir"/>
              </a:rPr>
              <a:t>– TO IDENTIFY THE MISSING DATA </a:t>
            </a:r>
          </a:p>
          <a:p>
            <a:pPr algn="ctr">
              <a:lnSpc>
                <a:spcPts val="4839"/>
              </a:lnSpc>
            </a:pPr>
            <a:endParaRPr lang="en-US" sz="3457">
              <a:solidFill>
                <a:srgbClr val="197B91"/>
              </a:solidFill>
              <a:latin typeface="Agrandir"/>
              <a:ea typeface="Agrandir"/>
              <a:cs typeface="Agrandir"/>
              <a:sym typeface="Agrandir"/>
            </a:endParaRPr>
          </a:p>
          <a:p>
            <a:pPr algn="ctr">
              <a:lnSpc>
                <a:spcPts val="4839"/>
              </a:lnSpc>
            </a:pPr>
            <a:r>
              <a:rPr lang="en-US" sz="3457">
                <a:solidFill>
                  <a:srgbClr val="197B91"/>
                </a:solidFill>
                <a:latin typeface="Agrandir"/>
                <a:ea typeface="Agrandir"/>
                <a:cs typeface="Agrandir"/>
                <a:sym typeface="Agrandir"/>
              </a:rPr>
              <a:t> – FOR THE PURPOSE OF REMOVING THE UNWANTED DATA. </a:t>
            </a:r>
          </a:p>
          <a:p>
            <a:pPr algn="ctr">
              <a:lnSpc>
                <a:spcPts val="4839"/>
              </a:lnSpc>
            </a:pPr>
            <a:endParaRPr lang="en-US" sz="3457">
              <a:solidFill>
                <a:srgbClr val="197B91"/>
              </a:solidFill>
              <a:latin typeface="Agrandir"/>
              <a:ea typeface="Agrandir"/>
              <a:cs typeface="Agrandir"/>
              <a:sym typeface="Agrandir"/>
            </a:endParaRPr>
          </a:p>
          <a:p>
            <a:pPr algn="ctr">
              <a:lnSpc>
                <a:spcPts val="4839"/>
              </a:lnSpc>
            </a:pPr>
            <a:r>
              <a:rPr lang="en-US" sz="3457">
                <a:solidFill>
                  <a:srgbClr val="197B91"/>
                </a:solidFill>
                <a:latin typeface="Agrandir"/>
                <a:ea typeface="Agrandir"/>
                <a:cs typeface="Agrandir"/>
                <a:sym typeface="Agrandir"/>
              </a:rPr>
              <a:t>-  FOR IDENTIFYING THE PERFORMANCRE THE EMPLOYEES . </a:t>
            </a:r>
          </a:p>
          <a:p>
            <a:pPr algn="ctr">
              <a:lnSpc>
                <a:spcPts val="4839"/>
              </a:lnSpc>
            </a:pPr>
            <a:r>
              <a:rPr lang="en-US" sz="3457">
                <a:solidFill>
                  <a:srgbClr val="197B91"/>
                </a:solidFill>
                <a:latin typeface="Agrandir"/>
                <a:ea typeface="Agrandir"/>
                <a:cs typeface="Agrandir"/>
                <a:sym typeface="Agrandir"/>
              </a:rPr>
              <a:t>- TO CONVERT THE DATA INTO SHORT SUMMARY . </a:t>
            </a:r>
          </a:p>
          <a:p>
            <a:pPr algn="ctr">
              <a:lnSpc>
                <a:spcPts val="4839"/>
              </a:lnSpc>
            </a:pPr>
            <a:endParaRPr lang="en-US" sz="3457">
              <a:solidFill>
                <a:srgbClr val="197B91"/>
              </a:solidFill>
              <a:latin typeface="Agrandir"/>
              <a:ea typeface="Agrandir"/>
              <a:cs typeface="Agrandir"/>
              <a:sym typeface="Agrandir"/>
            </a:endParaRPr>
          </a:p>
          <a:p>
            <a:pPr algn="ctr">
              <a:lnSpc>
                <a:spcPts val="4839"/>
              </a:lnSpc>
            </a:pPr>
            <a:r>
              <a:rPr lang="en-US" sz="3457">
                <a:solidFill>
                  <a:srgbClr val="197B91"/>
                </a:solidFill>
                <a:latin typeface="Agrandir"/>
                <a:ea typeface="Agrandir"/>
                <a:cs typeface="Agrandir"/>
                <a:sym typeface="Agrandir"/>
              </a:rPr>
              <a:t> – DATA VISUALIZATION </a:t>
            </a:r>
          </a:p>
          <a:p>
            <a:pPr algn="ctr">
              <a:lnSpc>
                <a:spcPts val="4839"/>
              </a:lnSpc>
            </a:pPr>
            <a:r>
              <a:rPr lang="en-US" sz="3457">
                <a:solidFill>
                  <a:srgbClr val="197B91"/>
                </a:solidFill>
                <a:latin typeface="Agrandir"/>
                <a:ea typeface="Agrandir"/>
                <a:cs typeface="Agrandir"/>
                <a:sym typeface="Agrandir"/>
              </a:rPr>
              <a:t> </a:t>
            </a:r>
          </a:p>
        </p:txBody>
      </p:sp>
      <p:sp>
        <p:nvSpPr>
          <p:cNvPr id="7" name="TextBox 7"/>
          <p:cNvSpPr txBox="1"/>
          <p:nvPr/>
        </p:nvSpPr>
        <p:spPr>
          <a:xfrm>
            <a:off x="693946" y="4168914"/>
            <a:ext cx="6052542" cy="647065"/>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ea typeface="Canva Sans Bold"/>
                <a:cs typeface="Canva Sans Bold"/>
                <a:sym typeface="Canva Sans Bold"/>
              </a:rPr>
              <a:t>CONDITIONAL FORMATTING</a:t>
            </a:r>
          </a:p>
        </p:txBody>
      </p:sp>
      <p:sp>
        <p:nvSpPr>
          <p:cNvPr id="8" name="TextBox 8"/>
          <p:cNvSpPr txBox="1"/>
          <p:nvPr/>
        </p:nvSpPr>
        <p:spPr>
          <a:xfrm>
            <a:off x="2756728" y="5312743"/>
            <a:ext cx="1448774" cy="647065"/>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ea typeface="Canva Sans Bold"/>
                <a:cs typeface="Canva Sans Bold"/>
                <a:sym typeface="Canva Sans Bold"/>
              </a:rPr>
              <a:t>FILTER</a:t>
            </a:r>
          </a:p>
        </p:txBody>
      </p:sp>
      <p:sp>
        <p:nvSpPr>
          <p:cNvPr id="9" name="TextBox 9"/>
          <p:cNvSpPr txBox="1"/>
          <p:nvPr/>
        </p:nvSpPr>
        <p:spPr>
          <a:xfrm>
            <a:off x="1947925" y="6455109"/>
            <a:ext cx="2147888" cy="647065"/>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ea typeface="Canva Sans Bold"/>
                <a:cs typeface="Canva Sans Bold"/>
                <a:sym typeface="Canva Sans Bold"/>
              </a:rPr>
              <a:t>FORMULA</a:t>
            </a:r>
          </a:p>
        </p:txBody>
      </p:sp>
      <p:sp>
        <p:nvSpPr>
          <p:cNvPr id="10" name="TextBox 10"/>
          <p:cNvSpPr txBox="1"/>
          <p:nvPr/>
        </p:nvSpPr>
        <p:spPr>
          <a:xfrm>
            <a:off x="2039809" y="7207999"/>
            <a:ext cx="2882612" cy="647065"/>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ea typeface="Canva Sans Bold"/>
                <a:cs typeface="Canva Sans Bold"/>
                <a:sym typeface="Canva Sans Bold"/>
              </a:rPr>
              <a:t>PIVOT TABLE </a:t>
            </a:r>
          </a:p>
        </p:txBody>
      </p:sp>
      <p:sp>
        <p:nvSpPr>
          <p:cNvPr id="11" name="TextBox 11"/>
          <p:cNvSpPr txBox="1"/>
          <p:nvPr/>
        </p:nvSpPr>
        <p:spPr>
          <a:xfrm>
            <a:off x="6335324" y="8350651"/>
            <a:ext cx="1531847" cy="647065"/>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ea typeface="Canva Sans Bold"/>
                <a:cs typeface="Canva Sans Bold"/>
                <a:sym typeface="Canva Sans Bold"/>
              </a:rPr>
              <a:t>GRAPH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868523" y="2438918"/>
            <a:ext cx="10541077" cy="10522453"/>
          </a:xfrm>
          <a:prstGeom prst="rect">
            <a:avLst/>
          </a:prstGeom>
        </p:spPr>
      </p:pic>
      <p:pic>
        <p:nvPicPr>
          <p:cNvPr id="3" name="Picture 3"/>
          <p:cNvPicPr>
            <a:picLocks noChangeAspect="1"/>
          </p:cNvPicPr>
          <p:nvPr/>
        </p:nvPicPr>
        <p:blipFill>
          <a:blip r:embed="rId3"/>
          <a:srcRect/>
          <a:stretch>
            <a:fillRect/>
          </a:stretch>
        </p:blipFill>
        <p:spPr>
          <a:xfrm>
            <a:off x="-3463659" y="-599139"/>
            <a:ext cx="5865675" cy="5231058"/>
          </a:xfrm>
          <a:prstGeom prst="rect">
            <a:avLst/>
          </a:prstGeom>
        </p:spPr>
      </p:pic>
      <p:sp>
        <p:nvSpPr>
          <p:cNvPr id="4" name="TextBox 4"/>
          <p:cNvSpPr txBox="1"/>
          <p:nvPr/>
        </p:nvSpPr>
        <p:spPr>
          <a:xfrm>
            <a:off x="4033107" y="278396"/>
            <a:ext cx="12602278" cy="1737994"/>
          </a:xfrm>
          <a:prstGeom prst="rect">
            <a:avLst/>
          </a:prstGeom>
        </p:spPr>
        <p:txBody>
          <a:bodyPr lIns="0" tIns="0" rIns="0" bIns="0" rtlCol="0" anchor="t">
            <a:spAutoFit/>
          </a:bodyPr>
          <a:lstStyle/>
          <a:p>
            <a:pPr algn="ctr">
              <a:lnSpc>
                <a:spcPts val="12880"/>
              </a:lnSpc>
            </a:pPr>
            <a:r>
              <a:rPr lang="en-US" sz="9200">
                <a:solidFill>
                  <a:srgbClr val="1F2C9C"/>
                </a:solidFill>
                <a:latin typeface="DM Serif Display"/>
                <a:ea typeface="DM Serif Display"/>
                <a:cs typeface="DM Serif Display"/>
                <a:sym typeface="DM Serif Display"/>
              </a:rPr>
              <a:t>DATASET DESCRIPTION </a:t>
            </a:r>
          </a:p>
        </p:txBody>
      </p:sp>
      <p:sp>
        <p:nvSpPr>
          <p:cNvPr id="5" name="TextBox 5"/>
          <p:cNvSpPr txBox="1"/>
          <p:nvPr/>
        </p:nvSpPr>
        <p:spPr>
          <a:xfrm>
            <a:off x="6558647" y="2191268"/>
            <a:ext cx="8448798" cy="7627117"/>
          </a:xfrm>
          <a:prstGeom prst="rect">
            <a:avLst/>
          </a:prstGeom>
        </p:spPr>
        <p:txBody>
          <a:bodyPr lIns="0" tIns="0" rIns="0" bIns="0" rtlCol="0" anchor="t">
            <a:spAutoFit/>
          </a:bodyPr>
          <a:lstStyle/>
          <a:p>
            <a:pPr algn="ctr">
              <a:lnSpc>
                <a:spcPts val="3510"/>
              </a:lnSpc>
            </a:pPr>
            <a:r>
              <a:rPr lang="en-US" sz="2506">
                <a:solidFill>
                  <a:srgbClr val="FF031A"/>
                </a:solidFill>
                <a:latin typeface="Agrandir Bold Italics"/>
                <a:ea typeface="Agrandir Bold Italics"/>
                <a:cs typeface="Agrandir Bold Italics"/>
                <a:sym typeface="Agrandir Bold Italics"/>
              </a:rPr>
              <a:t>DATASET  TAKEN FROM   KAGGLE </a:t>
            </a:r>
          </a:p>
          <a:p>
            <a:pPr algn="ctr">
              <a:lnSpc>
                <a:spcPts val="3510"/>
              </a:lnSpc>
            </a:pPr>
            <a:endParaRPr lang="en-US" sz="2506">
              <a:solidFill>
                <a:srgbClr val="FF031A"/>
              </a:solidFill>
              <a:latin typeface="Agrandir Bold Italics"/>
              <a:ea typeface="Agrandir Bold Italics"/>
              <a:cs typeface="Agrandir Bold Italics"/>
              <a:sym typeface="Agrandir Bold Italics"/>
            </a:endParaRPr>
          </a:p>
          <a:p>
            <a:pPr algn="ctr">
              <a:lnSpc>
                <a:spcPts val="3510"/>
              </a:lnSpc>
            </a:pPr>
            <a:r>
              <a:rPr lang="en-US" sz="2506">
                <a:solidFill>
                  <a:srgbClr val="FF031A"/>
                </a:solidFill>
                <a:latin typeface="Agrandir Bold Italics"/>
                <a:ea typeface="Agrandir Bold Italics"/>
                <a:cs typeface="Agrandir Bold Italics"/>
                <a:sym typeface="Agrandir Bold Italics"/>
              </a:rPr>
              <a:t>THERE ARE  26-FEATURES IN TECHNIQUES </a:t>
            </a:r>
          </a:p>
          <a:p>
            <a:pPr algn="ctr">
              <a:lnSpc>
                <a:spcPts val="3510"/>
              </a:lnSpc>
            </a:pPr>
            <a:endParaRPr lang="en-US" sz="2506">
              <a:solidFill>
                <a:srgbClr val="FF031A"/>
              </a:solidFill>
              <a:latin typeface="Agrandir Bold Italics"/>
              <a:ea typeface="Agrandir Bold Italics"/>
              <a:cs typeface="Agrandir Bold Italics"/>
              <a:sym typeface="Agrandir Bold Italics"/>
            </a:endParaRPr>
          </a:p>
          <a:p>
            <a:pPr algn="ctr">
              <a:lnSpc>
                <a:spcPts val="3510"/>
              </a:lnSpc>
            </a:pPr>
            <a:r>
              <a:rPr lang="en-US" sz="2506">
                <a:solidFill>
                  <a:srgbClr val="FF031A"/>
                </a:solidFill>
                <a:latin typeface="Agrandir Bold Italics"/>
                <a:ea typeface="Agrandir Bold Italics"/>
                <a:cs typeface="Agrandir Bold Italics"/>
                <a:sym typeface="Agrandir Bold Italics"/>
              </a:rPr>
              <a:t>WE ARE ONLY CONSIDERING 9 FEATURES HERE </a:t>
            </a:r>
          </a:p>
          <a:p>
            <a:pPr algn="ctr">
              <a:lnSpc>
                <a:spcPts val="3510"/>
              </a:lnSpc>
            </a:pPr>
            <a:endParaRPr lang="en-US" sz="2506">
              <a:solidFill>
                <a:srgbClr val="FF031A"/>
              </a:solidFill>
              <a:latin typeface="Agrandir Bold Italics"/>
              <a:ea typeface="Agrandir Bold Italics"/>
              <a:cs typeface="Agrandir Bold Italics"/>
              <a:sym typeface="Agrandir Bold Italics"/>
            </a:endParaRPr>
          </a:p>
          <a:p>
            <a:pPr algn="ctr">
              <a:lnSpc>
                <a:spcPts val="3510"/>
              </a:lnSpc>
            </a:pPr>
            <a:r>
              <a:rPr lang="en-US" sz="2506">
                <a:solidFill>
                  <a:srgbClr val="FF031A"/>
                </a:solidFill>
                <a:latin typeface="Agrandir Bold Italics"/>
                <a:ea typeface="Agrandir Bold Italics"/>
                <a:cs typeface="Agrandir Bold Italics"/>
                <a:sym typeface="Agrandir Bold Italics"/>
              </a:rPr>
              <a:t>EMPLOYEE – ID CAN BE USED IN A NUMERICAL VALUES. </a:t>
            </a:r>
          </a:p>
          <a:p>
            <a:pPr algn="ctr">
              <a:lnSpc>
                <a:spcPts val="3510"/>
              </a:lnSpc>
            </a:pPr>
            <a:endParaRPr lang="en-US" sz="2506">
              <a:solidFill>
                <a:srgbClr val="FF031A"/>
              </a:solidFill>
              <a:latin typeface="Agrandir Bold Italics"/>
              <a:ea typeface="Agrandir Bold Italics"/>
              <a:cs typeface="Agrandir Bold Italics"/>
              <a:sym typeface="Agrandir Bold Italics"/>
            </a:endParaRPr>
          </a:p>
          <a:p>
            <a:pPr algn="ctr">
              <a:lnSpc>
                <a:spcPts val="3510"/>
              </a:lnSpc>
            </a:pPr>
            <a:r>
              <a:rPr lang="en-US" sz="2506">
                <a:solidFill>
                  <a:srgbClr val="FF031A"/>
                </a:solidFill>
                <a:latin typeface="Agrandir Bold Italics"/>
                <a:ea typeface="Agrandir Bold Italics"/>
                <a:cs typeface="Agrandir Bold Italics"/>
                <a:sym typeface="Agrandir Bold Italics"/>
              </a:rPr>
              <a:t>EMPLOYEE NAME &amp; ID  IS SHOWN AS A TEXT </a:t>
            </a:r>
          </a:p>
          <a:p>
            <a:pPr algn="ctr">
              <a:lnSpc>
                <a:spcPts val="3510"/>
              </a:lnSpc>
            </a:pPr>
            <a:r>
              <a:rPr lang="en-US" sz="2506">
                <a:solidFill>
                  <a:srgbClr val="FF031A"/>
                </a:solidFill>
                <a:latin typeface="Agrandir Bold Italics"/>
                <a:ea typeface="Agrandir Bold Italics"/>
                <a:cs typeface="Agrandir Bold Italics"/>
                <a:sym typeface="Agrandir Bold Italics"/>
              </a:rPr>
              <a:t> </a:t>
            </a:r>
          </a:p>
          <a:p>
            <a:pPr algn="ctr">
              <a:lnSpc>
                <a:spcPts val="3510"/>
              </a:lnSpc>
            </a:pPr>
            <a:r>
              <a:rPr lang="en-US" sz="2506">
                <a:solidFill>
                  <a:srgbClr val="FF031A"/>
                </a:solidFill>
                <a:latin typeface="Agrandir Bold Italics"/>
                <a:ea typeface="Agrandir Bold Italics"/>
                <a:cs typeface="Agrandir Bold Italics"/>
                <a:sym typeface="Agrandir Bold Italics"/>
              </a:rPr>
              <a:t>IDENTIFY THE EMPLOYEE TYPE </a:t>
            </a:r>
          </a:p>
          <a:p>
            <a:pPr algn="ctr">
              <a:lnSpc>
                <a:spcPts val="3510"/>
              </a:lnSpc>
            </a:pPr>
            <a:endParaRPr lang="en-US" sz="2506">
              <a:solidFill>
                <a:srgbClr val="FF031A"/>
              </a:solidFill>
              <a:latin typeface="Agrandir Bold Italics"/>
              <a:ea typeface="Agrandir Bold Italics"/>
              <a:cs typeface="Agrandir Bold Italics"/>
              <a:sym typeface="Agrandir Bold Italics"/>
            </a:endParaRPr>
          </a:p>
          <a:p>
            <a:pPr algn="ctr">
              <a:lnSpc>
                <a:spcPts val="3510"/>
              </a:lnSpc>
            </a:pPr>
            <a:r>
              <a:rPr lang="en-US" sz="2506">
                <a:solidFill>
                  <a:srgbClr val="FF031A"/>
                </a:solidFill>
                <a:latin typeface="Agrandir Bold Italics"/>
                <a:ea typeface="Agrandir Bold Italics"/>
                <a:cs typeface="Agrandir Bold Italics"/>
                <a:sym typeface="Agrandir Bold Italics"/>
              </a:rPr>
              <a:t>HIS PERFORMANCE LEVEL</a:t>
            </a:r>
          </a:p>
          <a:p>
            <a:pPr algn="ctr">
              <a:lnSpc>
                <a:spcPts val="3510"/>
              </a:lnSpc>
            </a:pPr>
            <a:endParaRPr lang="en-US" sz="2506">
              <a:solidFill>
                <a:srgbClr val="FF031A"/>
              </a:solidFill>
              <a:latin typeface="Agrandir Bold Italics"/>
              <a:ea typeface="Agrandir Bold Italics"/>
              <a:cs typeface="Agrandir Bold Italics"/>
              <a:sym typeface="Agrandir Bold Italics"/>
            </a:endParaRPr>
          </a:p>
          <a:p>
            <a:pPr algn="ctr">
              <a:lnSpc>
                <a:spcPts val="3510"/>
              </a:lnSpc>
            </a:pPr>
            <a:r>
              <a:rPr lang="en-US" sz="2506">
                <a:solidFill>
                  <a:srgbClr val="FF031A"/>
                </a:solidFill>
                <a:latin typeface="Agrandir Bold Italics"/>
                <a:ea typeface="Agrandir Bold Italics"/>
                <a:cs typeface="Agrandir Bold Italics"/>
                <a:sym typeface="Agrandir Bold Italics"/>
              </a:rPr>
              <a:t> &amp; GENDER – MALE , FEMALE </a:t>
            </a:r>
          </a:p>
          <a:p>
            <a:pPr algn="ctr">
              <a:lnSpc>
                <a:spcPts val="3510"/>
              </a:lnSpc>
            </a:pPr>
            <a:endParaRPr lang="en-US" sz="2506">
              <a:solidFill>
                <a:srgbClr val="FF031A"/>
              </a:solidFill>
              <a:latin typeface="Agrandir Bold Italics"/>
              <a:ea typeface="Agrandir Bold Italics"/>
              <a:cs typeface="Agrandir Bold Italics"/>
              <a:sym typeface="Agrandir Bold Italics"/>
            </a:endParaRPr>
          </a:p>
          <a:p>
            <a:pPr algn="ctr">
              <a:lnSpc>
                <a:spcPts val="3510"/>
              </a:lnSpc>
            </a:pPr>
            <a:r>
              <a:rPr lang="en-US" sz="2506">
                <a:solidFill>
                  <a:srgbClr val="FF031A"/>
                </a:solidFill>
                <a:latin typeface="Agrandir Bold Italics"/>
                <a:ea typeface="Agrandir Bold Italics"/>
                <a:cs typeface="Agrandir Bold Italics"/>
                <a:sym typeface="Agrandir Bold Italics"/>
              </a:rPr>
              <a:t>EMPLOYEE RATING MUST BE IN NUMERICAL TERMS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EFE5"/>
        </a:solidFill>
        <a:effectLst/>
      </p:bgPr>
    </p:bg>
    <p:spTree>
      <p:nvGrpSpPr>
        <p:cNvPr id="1" name=""/>
        <p:cNvGrpSpPr/>
        <p:nvPr/>
      </p:nvGrpSpPr>
      <p:grpSpPr>
        <a:xfrm>
          <a:off x="0" y="0"/>
          <a:ext cx="0" cy="0"/>
          <a:chOff x="0" y="0"/>
          <a:chExt cx="0" cy="0"/>
        </a:xfrm>
      </p:grpSpPr>
      <p:sp>
        <p:nvSpPr>
          <p:cNvPr id="2" name="Freeform 2"/>
          <p:cNvSpPr/>
          <p:nvPr/>
        </p:nvSpPr>
        <p:spPr>
          <a:xfrm>
            <a:off x="478840" y="3588051"/>
            <a:ext cx="17492101" cy="4064913"/>
          </a:xfrm>
          <a:custGeom>
            <a:avLst/>
            <a:gdLst/>
            <a:ahLst/>
            <a:cxnLst/>
            <a:rect l="l" t="t" r="r" b="b"/>
            <a:pathLst>
              <a:path w="17492101" h="4064913">
                <a:moveTo>
                  <a:pt x="0" y="0"/>
                </a:moveTo>
                <a:lnTo>
                  <a:pt x="17492101" y="0"/>
                </a:lnTo>
                <a:lnTo>
                  <a:pt x="17492101" y="4064913"/>
                </a:lnTo>
                <a:lnTo>
                  <a:pt x="0" y="40649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332407" y="310700"/>
            <a:ext cx="15164580" cy="3261568"/>
          </a:xfrm>
          <a:prstGeom prst="rect">
            <a:avLst/>
          </a:prstGeom>
        </p:spPr>
        <p:txBody>
          <a:bodyPr lIns="0" tIns="0" rIns="0" bIns="0" rtlCol="0" anchor="t">
            <a:spAutoFit/>
          </a:bodyPr>
          <a:lstStyle/>
          <a:p>
            <a:pPr algn="ctr">
              <a:lnSpc>
                <a:spcPts val="12377"/>
              </a:lnSpc>
            </a:pPr>
            <a:r>
              <a:rPr lang="en-US" sz="8841">
                <a:solidFill>
                  <a:srgbClr val="1F2C9C"/>
                </a:solidFill>
                <a:latin typeface="DM Serif Display"/>
                <a:ea typeface="DM Serif Display"/>
                <a:cs typeface="DM Serif Display"/>
                <a:sym typeface="DM Serif Display"/>
              </a:rPr>
              <a:t>THE "WOW" IN OUR SOLUTION </a:t>
            </a:r>
          </a:p>
        </p:txBody>
      </p:sp>
      <p:sp>
        <p:nvSpPr>
          <p:cNvPr id="4" name="TextBox 4"/>
          <p:cNvSpPr txBox="1"/>
          <p:nvPr/>
        </p:nvSpPr>
        <p:spPr>
          <a:xfrm>
            <a:off x="1190481" y="4857750"/>
            <a:ext cx="16068819" cy="2135651"/>
          </a:xfrm>
          <a:prstGeom prst="rect">
            <a:avLst/>
          </a:prstGeom>
        </p:spPr>
        <p:txBody>
          <a:bodyPr lIns="0" tIns="0" rIns="0" bIns="0" rtlCol="0" anchor="t">
            <a:spAutoFit/>
          </a:bodyPr>
          <a:lstStyle/>
          <a:p>
            <a:pPr algn="ctr">
              <a:lnSpc>
                <a:spcPts val="5136"/>
              </a:lnSpc>
            </a:pPr>
            <a:r>
              <a:rPr lang="en-US" sz="3669">
                <a:solidFill>
                  <a:srgbClr val="020202"/>
                </a:solidFill>
                <a:latin typeface="Chunk Five"/>
                <a:ea typeface="Chunk Five"/>
                <a:cs typeface="Chunk Five"/>
                <a:sym typeface="Chunk Five"/>
              </a:rPr>
              <a:t>PERFORMANCE LEVEL=IF(Z8&gt;=5, "VERY HIGH", IF(Z8&gt;=4, "HIGH", IF(Z8&gt;=3, "MEDIUM", "LOW")))</a:t>
            </a:r>
          </a:p>
          <a:p>
            <a:pPr algn="ctr">
              <a:lnSpc>
                <a:spcPts val="5136"/>
              </a:lnSpc>
            </a:pPr>
            <a:endParaRPr lang="en-US" sz="3669">
              <a:solidFill>
                <a:srgbClr val="020202"/>
              </a:solidFill>
              <a:latin typeface="Chunk Five"/>
              <a:ea typeface="Chunk Five"/>
              <a:cs typeface="Chunk Five"/>
              <a:sym typeface="Chunk Fiv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_20240829_220920_0000.pptx</dc:title>
  <cp:lastModifiedBy>N K ANUSUYA</cp:lastModifiedBy>
  <cp:revision>2</cp:revision>
  <dcterms:created xsi:type="dcterms:W3CDTF">2006-08-16T00:00:00Z</dcterms:created>
  <dcterms:modified xsi:type="dcterms:W3CDTF">2024-09-01T02:38:41Z</dcterms:modified>
  <dc:identifier>DAGPQf5GU3c</dc:identifier>
</cp:coreProperties>
</file>